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7" r:id="rId2"/>
    <p:sldId id="314" r:id="rId3"/>
    <p:sldId id="398" r:id="rId4"/>
    <p:sldId id="399" r:id="rId5"/>
    <p:sldId id="400" r:id="rId6"/>
    <p:sldId id="401" r:id="rId7"/>
    <p:sldId id="402" r:id="rId8"/>
    <p:sldId id="40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60" r:id="rId17"/>
    <p:sldId id="322" r:id="rId18"/>
    <p:sldId id="32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3" r:id="rId28"/>
    <p:sldId id="276" r:id="rId29"/>
    <p:sldId id="390" r:id="rId30"/>
    <p:sldId id="277" r:id="rId31"/>
    <p:sldId id="279" r:id="rId32"/>
    <p:sldId id="280" r:id="rId33"/>
    <p:sldId id="281" r:id="rId34"/>
    <p:sldId id="282" r:id="rId35"/>
    <p:sldId id="324" r:id="rId36"/>
    <p:sldId id="325" r:id="rId37"/>
    <p:sldId id="326" r:id="rId38"/>
    <p:sldId id="284" r:id="rId39"/>
    <p:sldId id="327" r:id="rId40"/>
    <p:sldId id="391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92" r:id="rId49"/>
    <p:sldId id="294" r:id="rId50"/>
    <p:sldId id="295" r:id="rId51"/>
    <p:sldId id="335" r:id="rId52"/>
    <p:sldId id="292" r:id="rId53"/>
    <p:sldId id="336" r:id="rId54"/>
    <p:sldId id="394" r:id="rId55"/>
    <p:sldId id="339" r:id="rId56"/>
    <p:sldId id="393" r:id="rId57"/>
    <p:sldId id="340" r:id="rId58"/>
    <p:sldId id="341" r:id="rId59"/>
    <p:sldId id="345" r:id="rId60"/>
    <p:sldId id="346" r:id="rId61"/>
    <p:sldId id="347" r:id="rId62"/>
    <p:sldId id="342" r:id="rId63"/>
    <p:sldId id="343" r:id="rId64"/>
    <p:sldId id="395" r:id="rId65"/>
    <p:sldId id="344" r:id="rId66"/>
    <p:sldId id="349" r:id="rId67"/>
    <p:sldId id="350" r:id="rId68"/>
    <p:sldId id="352" r:id="rId69"/>
    <p:sldId id="351" r:id="rId70"/>
    <p:sldId id="353" r:id="rId71"/>
    <p:sldId id="354" r:id="rId72"/>
    <p:sldId id="357" r:id="rId73"/>
    <p:sldId id="355" r:id="rId74"/>
    <p:sldId id="356" r:id="rId75"/>
    <p:sldId id="358" r:id="rId76"/>
    <p:sldId id="359" r:id="rId77"/>
    <p:sldId id="360" r:id="rId78"/>
    <p:sldId id="361" r:id="rId79"/>
    <p:sldId id="362" r:id="rId80"/>
    <p:sldId id="363" r:id="rId81"/>
    <p:sldId id="365" r:id="rId82"/>
    <p:sldId id="364" r:id="rId83"/>
    <p:sldId id="366" r:id="rId84"/>
    <p:sldId id="396" r:id="rId85"/>
    <p:sldId id="367" r:id="rId86"/>
    <p:sldId id="368" r:id="rId87"/>
    <p:sldId id="369" r:id="rId88"/>
    <p:sldId id="370" r:id="rId89"/>
    <p:sldId id="371" r:id="rId90"/>
    <p:sldId id="372" r:id="rId91"/>
    <p:sldId id="397" r:id="rId92"/>
    <p:sldId id="375" r:id="rId93"/>
    <p:sldId id="376" r:id="rId94"/>
    <p:sldId id="373" r:id="rId95"/>
    <p:sldId id="374" r:id="rId96"/>
    <p:sldId id="377" r:id="rId97"/>
    <p:sldId id="378" r:id="rId98"/>
    <p:sldId id="379" r:id="rId99"/>
    <p:sldId id="381" r:id="rId100"/>
    <p:sldId id="382" r:id="rId101"/>
    <p:sldId id="380" r:id="rId102"/>
    <p:sldId id="383" r:id="rId103"/>
    <p:sldId id="384" r:id="rId104"/>
    <p:sldId id="385" r:id="rId105"/>
    <p:sldId id="386" r:id="rId106"/>
    <p:sldId id="387" r:id="rId107"/>
    <p:sldId id="389" r:id="rId108"/>
    <p:sldId id="388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8809-3DA0-4DCE-A1AE-370E87363A88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ED607-EA11-4F9F-84C6-A277D309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72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ED607-EA11-4F9F-84C6-A277D3091D7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5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3E73-4665-1837-3D99-FE14CB0FF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5606D-E599-8E70-D0BD-1E2917CB2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EFFC5-B95C-8A66-1180-F4112749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5F18-2F3E-7FF5-7885-C42A42F6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F452-085C-A8C6-89B2-10578548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437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FE80-7C11-3FFE-EAB1-6913D7C8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5F8BB-4CA8-2679-16D0-9EB108623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597B9-0109-AF94-3E48-26232429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8C4B2-34AF-0087-E811-D1D2A65A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B708-B7B6-1ECD-28AA-7A55EB05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4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42F02-C159-207F-EF94-85B8E8F47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66548-7E1A-7704-90D4-F0F089D55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BD16-F5C7-2FB5-CC0C-729792A1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2DB0C-D0B2-42A8-6F28-5A94B7A2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3C70-AFC5-2C4D-2A26-29513CC2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60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B5E3-EFE2-E296-20E8-725EF2AF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02F8-1066-F251-86E2-906E88A46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3413-908C-C70D-D73D-D6DDC0EB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7AA3-39FB-7483-B8AF-BA2035E7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D737-B50A-AE37-F50E-BC4E7177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98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A4B9-E72B-A431-A115-73EA5184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B6A7A-9F7A-EF72-2564-E255C80D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7AE2A-E8C6-CBCD-8DEB-C60EBBBE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DD79-BCDC-F0FB-88A8-ECE4DDED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68E4-E976-B711-28A6-72288E1A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8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101F-ACAA-4500-54D6-033F5B50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CC79-D7B5-840F-9B41-1C10DDD09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B93E9-BED6-23E0-24D4-FC7600718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528B-E371-CD45-8DDA-048A00C9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349E4-2C84-C0FF-A4D2-87B11583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B143-964F-B1C4-27F6-575B0DF8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21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DD4D-A707-C0E1-5402-98BF8750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944C4-134A-2D3D-78B9-B4C2719B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FAABC-592C-C6A5-39BE-D3121DEE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6E4DF-8607-D11A-A929-6EF218F07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FDDE2-CEE6-BAEF-6792-2791156C7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FE7BC-71B9-A012-2079-9803B107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2258C-4A55-0B4D-B0EB-17538F02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98763-A3D8-04D7-7657-2226707D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80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A6F9-60DA-A0E9-ECF4-B53A2A30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5B122-CBAA-CD08-68F8-8115FD34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DD885-022B-4240-2A9B-A71A83C5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A904-9110-D53D-4CBA-502D4F5E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44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2914A-0C32-5645-5CD9-478C7121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61D68-C738-AC8C-49B4-AA08B58B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DF9F1-1B5E-5AF0-5EBF-951AD0BA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5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F8B2-E9AB-346A-91EF-74C25733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4255-37EA-D593-510C-A707BF48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B8CFE-28E2-A5F8-2341-ED67E189B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15480-2624-E4B2-BBA3-60238EE2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55709-C917-29B9-37CD-FE64AEFE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29987-BB2C-063D-75F9-27499578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85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A871-197A-9741-809D-4C075A4B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780F7-C510-66FC-2BBC-39BB356BD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6E09D-1F36-21BC-2383-2398B3359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B9AF4-5BD5-AC0B-221B-94242AD8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95C5D-AAEC-26D8-C609-32D87DA2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9B420-FCCB-C701-F6B3-EA9B2BB8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6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2F572-D023-672E-180A-D5FCD1B5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083B6-7192-1D64-1E80-56637037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CA41F-2D07-8857-A03B-E3AE88862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7A60-E8DB-4EAC-8D37-5534DF227C95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B2380-CEEF-961D-5BEF-B6C4B395D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3FCF-3E97-3FCE-2E8E-27EA23F0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5FF-276D-4961-B449-EAEEF58ED4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6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319" y="2482532"/>
            <a:ext cx="6577330" cy="70104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CARDIAC</a:t>
            </a:r>
            <a:r>
              <a:rPr spc="-145" dirty="0"/>
              <a:t> </a:t>
            </a:r>
            <a:r>
              <a:rPr spc="-35" dirty="0"/>
              <a:t>CHANNELOPATHIES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4109" y="4533201"/>
            <a:ext cx="2194560" cy="10419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009" marR="86995" indent="-362585">
              <a:lnSpc>
                <a:spcPct val="121700"/>
              </a:lnSpc>
              <a:spcBef>
                <a:spcPts val="95"/>
              </a:spcBef>
            </a:pPr>
            <a:r>
              <a:rPr dirty="0">
                <a:latin typeface="Calibri"/>
                <a:cs typeface="Calibri"/>
              </a:rPr>
              <a:t>Dr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lang="en-IN" spc="45" dirty="0">
                <a:latin typeface="Calibri"/>
                <a:cs typeface="Calibri"/>
              </a:rPr>
              <a:t>Nijin Jose</a:t>
            </a:r>
          </a:p>
          <a:p>
            <a:pPr marL="461009" marR="86995" indent="-362585">
              <a:lnSpc>
                <a:spcPct val="1217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Cardiology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470"/>
              </a:spcBef>
            </a:pPr>
            <a:r>
              <a:rPr dirty="0">
                <a:latin typeface="Calibri"/>
                <a:cs typeface="Calibri"/>
              </a:rPr>
              <a:t>Calicut Medical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College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EE04-548D-2A38-0A93-538DD97D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83377-53AD-A674-E127-3AE752AF8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E2547-D52F-E5C7-E91C-6CACB502A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30" y="1925735"/>
            <a:ext cx="7011670" cy="36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738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812-1ACC-B7DE-7D73-B7A213C6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FF15-D545-06FD-FCA1-39E57AC644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mutations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SCN 5A</a:t>
            </a:r>
            <a:r>
              <a:rPr lang="en-IN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—non functional sodium channel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HCN 4—I</a:t>
            </a:r>
            <a:r>
              <a:rPr lang="en-IN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funny or pacemaker current defect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ANK2 mutation—defect in ankyrin B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MYH6—codes for alpha heavy chain 6 subunit of cardiac myosin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4EE04-CFA2-126E-8161-76ADC82789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peak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8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density</a:t>
            </a:r>
            <a:r>
              <a:rPr lang="en-IN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recovery from action potential</a:t>
            </a:r>
            <a:r>
              <a:rPr lang="en-IN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Leads to—reduced automaticity, decreased excitability and conduction slowing / blocks</a:t>
            </a:r>
            <a:r>
              <a:rPr lang="en-IN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8598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C07D-A399-54C0-AE9D-5673DAF9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sodium channel overlap syndrome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CD92-4E8D-C792-9A9C-5C408B84CE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function SCN5A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CDB1-6898-E044-CD45-04793DD2D3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brugada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+</a:t>
            </a:r>
          </a:p>
          <a:p>
            <a:pPr marL="0" indent="0"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node dysfunction +</a:t>
            </a:r>
          </a:p>
          <a:p>
            <a:pPr marL="0" indent="0"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progressive cardiac conduction disorder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49767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D291-E4A9-E802-E352-A20E576A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Pharmacological treatment of congenital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CD4F-3D4B-A3E9-3960-7506EBAE4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IN" dirty="0"/>
              <a:t>Calcium channel blocker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Amiodarone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Beta blocker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Procainamide </a:t>
            </a:r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01E9D-CD86-BCA1-70D3-445506AFB9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3755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86DC-6FCF-CB9A-4918-0AD12CD0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ERS with high risk for arrhythmias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283D-34A1-2BF8-D53E-598BED85D8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Type 1</a:t>
            </a:r>
          </a:p>
          <a:p>
            <a:pPr marL="514350" indent="-514350">
              <a:buAutoNum type="arabicPeriod"/>
            </a:pPr>
            <a:r>
              <a:rPr lang="en-IN" dirty="0"/>
              <a:t>Type 2</a:t>
            </a:r>
          </a:p>
          <a:p>
            <a:pPr marL="514350" indent="-514350">
              <a:buAutoNum type="arabicPeriod"/>
            </a:pPr>
            <a:r>
              <a:rPr lang="en-IN" dirty="0"/>
              <a:t>Type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B408-E0DF-4036-4CEB-DDBD9F4B76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2484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1623-804C-82FF-05D1-0F225F0B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to be avoided in </a:t>
            </a:r>
            <a:r>
              <a:rPr lang="en-IN" dirty="0" err="1"/>
              <a:t>brugada</a:t>
            </a:r>
            <a:r>
              <a:rPr lang="en-IN" dirty="0"/>
              <a:t> </a:t>
            </a:r>
            <a:r>
              <a:rPr lang="en-IN" dirty="0" err="1"/>
              <a:t>syn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43EE-1A36-1F12-253B-3823F0B1D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Quinidine</a:t>
            </a:r>
          </a:p>
          <a:p>
            <a:pPr marL="514350" indent="-514350">
              <a:buAutoNum type="arabicPeriod"/>
            </a:pPr>
            <a:r>
              <a:rPr lang="en-IN" dirty="0"/>
              <a:t>Amiodarone</a:t>
            </a:r>
          </a:p>
          <a:p>
            <a:pPr marL="514350" indent="-514350">
              <a:buAutoNum type="arabicPeriod"/>
            </a:pPr>
            <a:r>
              <a:rPr lang="en-IN" dirty="0"/>
              <a:t>Procainamide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159F9-CD2C-C630-5EAC-6B2002B5F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7227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5D10-0C8E-1788-A0BE-E51D3114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Cardiac sodium channel overlap syndrome—</a:t>
            </a:r>
            <a:r>
              <a:rPr lang="en-IN" dirty="0" err="1"/>
              <a:t>doesnot</a:t>
            </a:r>
            <a:r>
              <a:rPr lang="en-IN" dirty="0"/>
              <a:t>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C782-3046-E5E0-FFE6-68CE152D9E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LQTS</a:t>
            </a:r>
          </a:p>
          <a:p>
            <a:pPr marL="514350" indent="-514350">
              <a:buAutoNum type="arabicPeriod"/>
            </a:pPr>
            <a:r>
              <a:rPr lang="en-IN" dirty="0" err="1"/>
              <a:t>Brugada</a:t>
            </a:r>
            <a:r>
              <a:rPr lang="en-IN" dirty="0"/>
              <a:t> </a:t>
            </a:r>
            <a:r>
              <a:rPr lang="en-IN" dirty="0" err="1"/>
              <a:t>syn</a:t>
            </a:r>
            <a:endParaRPr lang="en-IN" dirty="0"/>
          </a:p>
          <a:p>
            <a:pPr marL="514350" indent="-514350">
              <a:buAutoNum type="arabicPeriod"/>
            </a:pPr>
            <a:r>
              <a:rPr lang="en-IN" dirty="0"/>
              <a:t>Sinus node dysfunction</a:t>
            </a:r>
          </a:p>
          <a:p>
            <a:pPr marL="514350" indent="-514350">
              <a:buAutoNum type="arabicPeriod"/>
            </a:pPr>
            <a:r>
              <a:rPr lang="en-IN" dirty="0"/>
              <a:t>Progressive cardiac conduction disorder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BCA7B-E0A9-EC7F-449C-6ABA86BF8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7117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4BDB-A3C6-CA11-120A-D991EE47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0 of action potential –predominant current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A945-7B48-84DB-77D9-4CCF781B9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Na into cytoplasm</a:t>
            </a:r>
          </a:p>
          <a:p>
            <a:pPr marL="514350" indent="-514350">
              <a:buAutoNum type="arabicPeriod"/>
            </a:pPr>
            <a:r>
              <a:rPr lang="en-IN" dirty="0"/>
              <a:t>Na out of cytoplasm</a:t>
            </a:r>
          </a:p>
          <a:p>
            <a:pPr marL="514350" indent="-514350">
              <a:buAutoNum type="arabicPeriod"/>
            </a:pPr>
            <a:r>
              <a:rPr lang="en-IN" dirty="0"/>
              <a:t>K into cell</a:t>
            </a:r>
          </a:p>
          <a:p>
            <a:pPr marL="514350" indent="-514350">
              <a:buAutoNum type="arabicPeriod"/>
            </a:pPr>
            <a:r>
              <a:rPr lang="en-IN" dirty="0"/>
              <a:t>K out of cell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C21F-A5BB-F384-664C-63FCBE1216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6806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FD68-2DA6-8AA6-9851-EC51A50A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Predominant channel maintaining resting membrane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17EE-21D9-639A-BBFC-2C54C4463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err="1"/>
              <a:t>NaK</a:t>
            </a:r>
            <a:r>
              <a:rPr lang="en-IN" dirty="0"/>
              <a:t> ATPase</a:t>
            </a:r>
          </a:p>
          <a:p>
            <a:pPr marL="526415" indent="-514350">
              <a:spcBef>
                <a:spcPts val="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IN" sz="2800" dirty="0">
                <a:latin typeface="Calibri"/>
                <a:cs typeface="Calibri"/>
              </a:rPr>
              <a:t>slowly</a:t>
            </a:r>
            <a:r>
              <a:rPr lang="en-IN" sz="2800" spc="13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activating</a:t>
            </a:r>
            <a:r>
              <a:rPr lang="en-IN" sz="2800" spc="-70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delayed</a:t>
            </a:r>
            <a:r>
              <a:rPr lang="en-IN" sz="2800" spc="21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rectifier</a:t>
            </a:r>
            <a:r>
              <a:rPr lang="en-IN" sz="2800" spc="140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cardiac</a:t>
            </a:r>
            <a:r>
              <a:rPr lang="en-IN" sz="2800" spc="-3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potassium</a:t>
            </a:r>
            <a:r>
              <a:rPr lang="en-IN" sz="2800" spc="215" dirty="0">
                <a:latin typeface="Calibri"/>
                <a:cs typeface="Calibri"/>
              </a:rPr>
              <a:t> </a:t>
            </a:r>
            <a:r>
              <a:rPr lang="en-IN" sz="2800" spc="-10" dirty="0">
                <a:latin typeface="Calibri"/>
                <a:cs typeface="Calibri"/>
              </a:rPr>
              <a:t>channel (I Ks)</a:t>
            </a:r>
            <a:endParaRPr lang="en-IN" sz="2800" dirty="0">
              <a:latin typeface="Calibri"/>
              <a:cs typeface="Calibri"/>
            </a:endParaRPr>
          </a:p>
          <a:p>
            <a:pPr marL="526415" indent="-514350"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IN" sz="2800" dirty="0">
                <a:latin typeface="Calibri"/>
                <a:cs typeface="Calibri"/>
              </a:rPr>
              <a:t>rapid</a:t>
            </a:r>
            <a:r>
              <a:rPr lang="en-IN" sz="2800" spc="90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delayed</a:t>
            </a:r>
            <a:r>
              <a:rPr lang="en-IN" sz="2800" spc="16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rectifier</a:t>
            </a:r>
            <a:r>
              <a:rPr lang="en-IN" sz="2800" spc="1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potassium</a:t>
            </a:r>
            <a:r>
              <a:rPr lang="en-IN" sz="2800" spc="165" dirty="0">
                <a:latin typeface="Calibri"/>
                <a:cs typeface="Calibri"/>
              </a:rPr>
              <a:t> </a:t>
            </a:r>
            <a:r>
              <a:rPr lang="en-IN" sz="2800" spc="-10" dirty="0">
                <a:latin typeface="Calibri"/>
                <a:cs typeface="Calibri"/>
              </a:rPr>
              <a:t>channel (I Kr)</a:t>
            </a:r>
          </a:p>
          <a:p>
            <a:pPr marL="526415" indent="-514350"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IN" spc="-10" dirty="0">
                <a:latin typeface="Calibri"/>
                <a:cs typeface="Calibri"/>
              </a:rPr>
              <a:t>Funny current (I f)</a:t>
            </a:r>
            <a:endParaRPr lang="en-IN" dirty="0"/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A76EB-51EC-E5DE-6B63-733EF916E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3186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C918-D61B-2981-FE95-2490C188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07-6A03-9CFA-62BB-8BC44A759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52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541E-D15C-0F7B-5675-CF19E7F9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7" y="233299"/>
            <a:ext cx="7489824" cy="553998"/>
          </a:xfrm>
        </p:spPr>
        <p:txBody>
          <a:bodyPr>
            <a:normAutofit fontScale="90000"/>
          </a:bodyPr>
          <a:lstStyle/>
          <a:p>
            <a:r>
              <a:rPr lang="en-IN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Phases of action potential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6BD2A-7114-999B-FF24-B605EED73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116" y="1567531"/>
            <a:ext cx="9524529" cy="485293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0/depolarization--Fast Na channel—Na into cytoplasm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/ initial repolarization--K to outside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/ plateau--Calcium influx and K efflux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 / late repolarization-- K efflux, Cal influx stops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4 / resting potential—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ATPase (2 K in for 3 Na out), Na Ca exchanger (3 Na in for 1 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)</a:t>
            </a:r>
          </a:p>
        </p:txBody>
      </p:sp>
    </p:spTree>
    <p:extLst>
      <p:ext uri="{BB962C8B-B14F-4D97-AF65-F5344CB8AC3E}">
        <p14:creationId xmlns:p14="http://schemas.microsoft.com/office/powerpoint/2010/main" val="60942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0F3E-C33D-FA8B-F171-E345C60B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7" y="233300"/>
            <a:ext cx="7489824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Sodium channelopathies</a:t>
            </a:r>
            <a:endParaRPr lang="en-IN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AFEBD-3E0F-EC54-B0A3-2641493A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575" y="1538034"/>
            <a:ext cx="7926070" cy="40241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/>
              <a:t>Long QT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err="1"/>
              <a:t>Brugada</a:t>
            </a:r>
            <a:r>
              <a:rPr lang="en-IN" sz="2400" dirty="0"/>
              <a:t>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Early repolarization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Progressive cardiac conduction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Congenital sick sinus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Atrial stand still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Familial AF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Dilated cardiomyopathy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Sudden infant death syndrome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535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9393-B7F3-4C65-5C23-D1DF8506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7" y="233300"/>
            <a:ext cx="7489824" cy="492443"/>
          </a:xfrm>
        </p:spPr>
        <p:txBody>
          <a:bodyPr>
            <a:normAutofit fontScale="90000"/>
          </a:bodyPr>
          <a:lstStyle/>
          <a:p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channelopathy</a:t>
            </a:r>
            <a:endParaRPr lang="en-IN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6AAF5-FEAC-A391-BFE6-041FDAB5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575" y="1538034"/>
            <a:ext cx="7926070" cy="272382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IN" sz="2600" dirty="0"/>
              <a:t>Long qt syndrome</a:t>
            </a:r>
          </a:p>
          <a:p>
            <a:pPr marL="457200" indent="-457200">
              <a:buAutoNum type="arabicPeriod"/>
            </a:pPr>
            <a:r>
              <a:rPr lang="en-IN" sz="2600" dirty="0"/>
              <a:t>Andersen </a:t>
            </a:r>
            <a:r>
              <a:rPr lang="en-IN" sz="2600" dirty="0" err="1"/>
              <a:t>tawil</a:t>
            </a:r>
            <a:r>
              <a:rPr lang="en-IN" sz="2600" dirty="0"/>
              <a:t> syndrome</a:t>
            </a:r>
          </a:p>
          <a:p>
            <a:pPr marL="457200" indent="-457200">
              <a:buAutoNum type="arabicPeriod"/>
            </a:pPr>
            <a:r>
              <a:rPr lang="en-IN" sz="2600" dirty="0" err="1"/>
              <a:t>Brugada</a:t>
            </a:r>
            <a:r>
              <a:rPr lang="en-IN" sz="2600" dirty="0"/>
              <a:t> syndrome</a:t>
            </a:r>
          </a:p>
          <a:p>
            <a:pPr marL="457200" indent="-457200">
              <a:buAutoNum type="arabicPeriod"/>
            </a:pPr>
            <a:r>
              <a:rPr lang="en-IN" sz="2600" dirty="0"/>
              <a:t>Short QT syndrome</a:t>
            </a:r>
          </a:p>
          <a:p>
            <a:pPr marL="457200" indent="-457200">
              <a:buAutoNum type="arabicPeriod"/>
            </a:pPr>
            <a:r>
              <a:rPr lang="en-IN" sz="2600" dirty="0"/>
              <a:t>Early repolarization syndrome</a:t>
            </a:r>
          </a:p>
          <a:p>
            <a:pPr marL="457200" indent="-457200">
              <a:buFontTx/>
              <a:buAutoNum type="arabicPeriod"/>
            </a:pPr>
            <a:r>
              <a:rPr lang="en-IN" sz="2600" dirty="0">
                <a:ea typeface="Calibri" panose="020F0502020204030204" pitchFamily="34" charset="0"/>
                <a:cs typeface="Times New Roman" panose="02020603050405020304" pitchFamily="18" charset="0"/>
              </a:rPr>
              <a:t>Catecholaminergic polymorphic VT</a:t>
            </a:r>
          </a:p>
          <a:p>
            <a:pPr marL="457200" indent="-457200">
              <a:buAutoNum type="arabicPeriod"/>
            </a:pPr>
            <a:r>
              <a:rPr lang="en-IN" sz="2600" dirty="0"/>
              <a:t>Familial atrial fibrillation</a:t>
            </a:r>
          </a:p>
          <a:p>
            <a:pPr marL="457200" indent="-4572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449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22EA-A524-A4B4-83C7-83971313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7" y="233300"/>
            <a:ext cx="7489824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Channelopathies in calcium regulation</a:t>
            </a:r>
            <a:endParaRPr lang="en-IN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03568-A547-9D1D-1E1A-0E2C0142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575" y="1538033"/>
            <a:ext cx="7926070" cy="376155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IN" sz="2000" dirty="0"/>
              <a:t>Long Qt syndrome</a:t>
            </a:r>
          </a:p>
          <a:p>
            <a:pPr marL="457200" indent="-457200">
              <a:buAutoNum type="arabicPeriod"/>
            </a:pPr>
            <a:r>
              <a:rPr lang="en-IN" sz="2000" dirty="0"/>
              <a:t>Timothy syndrome</a:t>
            </a:r>
          </a:p>
          <a:p>
            <a:pPr marL="457200" indent="-457200">
              <a:buAutoNum type="arabicPeriod"/>
            </a:pPr>
            <a:r>
              <a:rPr lang="en-IN" sz="2000" dirty="0" err="1"/>
              <a:t>Triadin</a:t>
            </a:r>
            <a:r>
              <a:rPr lang="en-IN" sz="2000" dirty="0"/>
              <a:t> knockout syndrome</a:t>
            </a:r>
          </a:p>
          <a:p>
            <a:pPr marL="457200" indent="-457200">
              <a:buAutoNum type="arabicPeriod"/>
            </a:pPr>
            <a:r>
              <a:rPr lang="en-IN" sz="2000" dirty="0" err="1"/>
              <a:t>Brugada</a:t>
            </a:r>
            <a:r>
              <a:rPr lang="en-IN" sz="2000" dirty="0"/>
              <a:t> syndrome</a:t>
            </a:r>
          </a:p>
          <a:p>
            <a:pPr marL="457200" indent="-457200">
              <a:buAutoNum type="arabicPeriod"/>
            </a:pPr>
            <a:r>
              <a:rPr lang="en-IN" sz="2000" dirty="0"/>
              <a:t>Short qt syndrome</a:t>
            </a:r>
          </a:p>
          <a:p>
            <a:pPr marL="457200" indent="-457200">
              <a:buAutoNum type="arabicPeriod"/>
            </a:pPr>
            <a:r>
              <a:rPr lang="en-IN" sz="2000" dirty="0"/>
              <a:t>Early repolarization syndrome</a:t>
            </a:r>
          </a:p>
          <a:p>
            <a:pPr marL="457200" indent="-457200">
              <a:buAutoNum type="arabicPeriod"/>
            </a:pPr>
            <a:r>
              <a:rPr lang="en-IN" sz="2000" dirty="0" err="1"/>
              <a:t>Catecholinergic</a:t>
            </a:r>
            <a:r>
              <a:rPr lang="en-IN" sz="2000" dirty="0"/>
              <a:t> polymorphic ventricular tachycardia</a:t>
            </a:r>
          </a:p>
          <a:p>
            <a:pPr marL="457200" indent="-457200">
              <a:buAutoNum type="arabicPeriod"/>
            </a:pPr>
            <a:r>
              <a:rPr lang="en-IN" sz="2000" dirty="0"/>
              <a:t>Idiopathic ventricular fibrillation</a:t>
            </a:r>
          </a:p>
        </p:txBody>
      </p:sp>
    </p:spTree>
    <p:extLst>
      <p:ext uri="{BB962C8B-B14F-4D97-AF65-F5344CB8AC3E}">
        <p14:creationId xmlns:p14="http://schemas.microsoft.com/office/powerpoint/2010/main" val="388018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7D3A5E-64DF-8310-DA1E-1410DE3B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514600"/>
            <a:ext cx="7489824" cy="51552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Long QT syndrome</a:t>
            </a:r>
          </a:p>
        </p:txBody>
      </p:sp>
    </p:spTree>
    <p:extLst>
      <p:ext uri="{BB962C8B-B14F-4D97-AF65-F5344CB8AC3E}">
        <p14:creationId xmlns:p14="http://schemas.microsoft.com/office/powerpoint/2010/main" val="423260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22898"/>
            <a:ext cx="10515600" cy="1010019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2106295">
              <a:lnSpc>
                <a:spcPct val="100000"/>
              </a:lnSpc>
              <a:spcBef>
                <a:spcPts val="130"/>
              </a:spcBef>
            </a:pPr>
            <a:r>
              <a:rPr dirty="0"/>
              <a:t>Long</a:t>
            </a:r>
            <a:r>
              <a:rPr spc="-60" dirty="0"/>
              <a:t> </a:t>
            </a:r>
            <a:r>
              <a:rPr dirty="0"/>
              <a:t>QT</a:t>
            </a:r>
            <a:r>
              <a:rPr spc="30" dirty="0"/>
              <a:t> </a:t>
            </a:r>
            <a:r>
              <a:rPr spc="-10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6" y="1740598"/>
            <a:ext cx="7822565" cy="29699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 by delayed repolarization of ventricular myocardium resulting in heart rate corrected QT (QTc) prolongation &gt; 480ms – increased risk of –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Syncope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Seizures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Sudden cardiac death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 in a setting of structurally normal heart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E4B8-6B4D-C9C6-EB00-D2E621E8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85A96-94D2-73C1-D428-830969579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575" y="1538033"/>
            <a:ext cx="7926070" cy="2423740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Inheritance</a:t>
            </a:r>
            <a:r>
              <a:rPr lang="en-IN" sz="2400" dirty="0">
                <a:sym typeface="Wingdings" panose="05000000000000000000" pitchFamily="2" charset="2"/>
              </a:rPr>
              <a:t></a:t>
            </a:r>
            <a:endParaRPr lang="en-IN" sz="2400" dirty="0"/>
          </a:p>
          <a:p>
            <a:pPr marL="342900" indent="-342900"/>
            <a:r>
              <a:rPr lang="en-IN" sz="2000" dirty="0"/>
              <a:t>Autosomal dominant –</a:t>
            </a:r>
            <a:r>
              <a:rPr lang="en-I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most common</a:t>
            </a:r>
          </a:p>
          <a:p>
            <a:pPr marL="342900" indent="-342900"/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 recessive -- 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Jervell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Lange Nielsen syndrome</a:t>
            </a:r>
          </a:p>
          <a:p>
            <a:pPr marL="342900" indent="-342900"/>
            <a:endParaRPr lang="en-IN" sz="2000" dirty="0"/>
          </a:p>
          <a:p>
            <a:endParaRPr lang="en-IN" sz="2400" dirty="0"/>
          </a:p>
          <a:p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1 in 2500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25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49B2-5F43-AEC0-7061-B1F3D916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4DAA7-8F8A-1725-D601-87EDD58A7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35222-3483-3F8E-49FE-D98902C8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76200"/>
            <a:ext cx="1157928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3365" y="347981"/>
            <a:ext cx="4074795" cy="518159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0" dirty="0"/>
              <a:t>Potassium</a:t>
            </a:r>
            <a:r>
              <a:rPr sz="3200" spc="-125" dirty="0"/>
              <a:t> </a:t>
            </a:r>
            <a:r>
              <a:rPr sz="3200" dirty="0"/>
              <a:t>Channel</a:t>
            </a:r>
            <a:r>
              <a:rPr sz="3200" spc="-80" dirty="0"/>
              <a:t> </a:t>
            </a:r>
            <a:r>
              <a:rPr sz="3200" spc="-20" dirty="0"/>
              <a:t>LQTS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60576" y="1206437"/>
            <a:ext cx="7725409" cy="43541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219710" indent="-343535">
              <a:lnSpc>
                <a:spcPts val="2400"/>
              </a:lnSpc>
              <a:spcBef>
                <a:spcPts val="355"/>
              </a:spcBef>
              <a:buFont typeface="Arial"/>
              <a:buChar char="•"/>
              <a:tabLst>
                <a:tab pos="355600" algn="l"/>
                <a:tab pos="356235" algn="l"/>
                <a:tab pos="5647690" algn="l"/>
              </a:tabLst>
            </a:pPr>
            <a:r>
              <a:rPr sz="2150" dirty="0">
                <a:latin typeface="Calibri"/>
                <a:cs typeface="Calibri"/>
              </a:rPr>
              <a:t>Potassium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channel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derangements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account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for</a:t>
            </a:r>
            <a:r>
              <a:rPr sz="2150" dirty="0">
                <a:latin typeface="Calibri"/>
                <a:cs typeface="Calibri"/>
              </a:rPr>
              <a:t>	majority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LQTS </a:t>
            </a:r>
            <a:r>
              <a:rPr sz="2150" dirty="0">
                <a:latin typeface="Calibri"/>
                <a:cs typeface="Calibri"/>
              </a:rPr>
              <a:t>cases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: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Long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1,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2,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5,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6,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7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13.</a:t>
            </a:r>
            <a:endParaRPr sz="215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dirty="0">
                <a:latin typeface="Calibri"/>
                <a:cs typeface="Calibri"/>
              </a:rPr>
              <a:t>IKs</a:t>
            </a:r>
            <a:r>
              <a:rPr sz="2150" b="1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: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slowly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activating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delayed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rectifier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potassium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channel</a:t>
            </a:r>
            <a:endParaRPr sz="2150" dirty="0">
              <a:latin typeface="Calibri"/>
              <a:cs typeface="Calibri"/>
            </a:endParaRPr>
          </a:p>
          <a:p>
            <a:pPr marL="1089660">
              <a:spcBef>
                <a:spcPts val="350"/>
              </a:spcBef>
            </a:pPr>
            <a:r>
              <a:rPr sz="2150" dirty="0">
                <a:latin typeface="Symbol"/>
                <a:cs typeface="Symbol"/>
              </a:rPr>
              <a:t>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Calibri"/>
                <a:cs typeface="Calibri"/>
              </a:rPr>
              <a:t>subunit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 encoded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KCNQ1</a:t>
            </a:r>
            <a:endParaRPr sz="2150" dirty="0">
              <a:latin typeface="Calibri"/>
              <a:cs typeface="Calibri"/>
            </a:endParaRPr>
          </a:p>
          <a:p>
            <a:pPr marL="1089660">
              <a:spcBef>
                <a:spcPts val="270"/>
              </a:spcBef>
              <a:tabLst>
                <a:tab pos="2283460" algn="l"/>
              </a:tabLst>
            </a:pPr>
            <a:r>
              <a:rPr sz="2150" dirty="0">
                <a:latin typeface="Calibri"/>
                <a:cs typeface="Calibri"/>
              </a:rPr>
              <a:t>β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subunit</a:t>
            </a:r>
            <a:r>
              <a:rPr sz="2150" dirty="0">
                <a:latin typeface="Calibri"/>
                <a:cs typeface="Calibri"/>
              </a:rPr>
              <a:t>	is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encoded</a:t>
            </a:r>
            <a:r>
              <a:rPr sz="2150" spc="22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KCNE1</a:t>
            </a:r>
            <a:endParaRPr sz="2150" dirty="0">
              <a:latin typeface="Calibri"/>
              <a:cs typeface="Calibri"/>
            </a:endParaRPr>
          </a:p>
          <a:p>
            <a:pPr marL="460375">
              <a:spcBef>
                <a:spcPts val="350"/>
              </a:spcBef>
            </a:pPr>
            <a:r>
              <a:rPr sz="2150" dirty="0">
                <a:latin typeface="Calibri"/>
                <a:cs typeface="Calibri"/>
              </a:rPr>
              <a:t>Loss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function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result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5</a:t>
            </a:r>
            <a:endParaRPr sz="215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65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dirty="0">
                <a:latin typeface="Calibri"/>
                <a:cs typeface="Calibri"/>
              </a:rPr>
              <a:t>Ikr</a:t>
            </a:r>
            <a:r>
              <a:rPr sz="2150" b="1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: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rapid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delayed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rectifier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potassium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channel</a:t>
            </a:r>
            <a:endParaRPr sz="2150" dirty="0">
              <a:latin typeface="Calibri"/>
              <a:cs typeface="Calibri"/>
            </a:endParaRPr>
          </a:p>
          <a:p>
            <a:pPr marL="965835">
              <a:spcBef>
                <a:spcPts val="350"/>
              </a:spcBef>
              <a:tabLst>
                <a:tab pos="2184400" algn="l"/>
              </a:tabLst>
            </a:pPr>
            <a:r>
              <a:rPr sz="2150" dirty="0">
                <a:latin typeface="Symbol"/>
                <a:cs typeface="Symbol"/>
              </a:rPr>
              <a:t>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Calibri"/>
                <a:cs typeface="Calibri"/>
              </a:rPr>
              <a:t>subunit</a:t>
            </a:r>
            <a:r>
              <a:rPr sz="2150" dirty="0">
                <a:latin typeface="Calibri"/>
                <a:cs typeface="Calibri"/>
              </a:rPr>
              <a:t>	encoded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KCNH2</a:t>
            </a:r>
            <a:endParaRPr sz="2150" dirty="0">
              <a:latin typeface="Calibri"/>
              <a:cs typeface="Calibri"/>
            </a:endParaRPr>
          </a:p>
          <a:p>
            <a:pPr marL="965835">
              <a:spcBef>
                <a:spcPts val="270"/>
              </a:spcBef>
              <a:tabLst>
                <a:tab pos="2155825" algn="l"/>
              </a:tabLst>
            </a:pPr>
            <a:r>
              <a:rPr sz="2150" dirty="0">
                <a:latin typeface="Calibri"/>
                <a:cs typeface="Calibri"/>
              </a:rPr>
              <a:t>β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subunit</a:t>
            </a:r>
            <a:r>
              <a:rPr sz="2150" dirty="0">
                <a:latin typeface="Calibri"/>
                <a:cs typeface="Calibri"/>
              </a:rPr>
              <a:t>	encoded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-10" dirty="0">
                <a:latin typeface="Calibri"/>
                <a:cs typeface="Calibri"/>
              </a:rPr>
              <a:t> KCNE2</a:t>
            </a:r>
            <a:endParaRPr sz="2150" dirty="0">
              <a:latin typeface="Calibri"/>
              <a:cs typeface="Calibri"/>
            </a:endParaRPr>
          </a:p>
          <a:p>
            <a:pPr marL="460375">
              <a:spcBef>
                <a:spcPts val="350"/>
              </a:spcBef>
            </a:pPr>
            <a:r>
              <a:rPr sz="2150" dirty="0">
                <a:latin typeface="Calibri"/>
                <a:cs typeface="Calibri"/>
              </a:rPr>
              <a:t>Loss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function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result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6.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670B-0B42-9A2E-AB37-1BA94C4C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2BE69-3731-5C56-9DF4-7121622B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575" y="1538034"/>
            <a:ext cx="7926070" cy="483326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600" dirty="0">
                <a:latin typeface="+mj-lt"/>
              </a:rPr>
              <a:t>BRAUNWALD’S HEART DISEASE A TEXTBOOK OF CARDIOVASCULAR MEDICINE, 12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edi</a:t>
            </a:r>
            <a:endParaRPr lang="en-US" sz="16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1600" dirty="0">
                <a:latin typeface="+mj-lt"/>
              </a:rPr>
              <a:t>CLINICAL ARRHYTHMOLOGY AND ELECTROPHYSIOLOGY A COMPANION TO BRAUNWALD’S HEART DISEASE, 3</a:t>
            </a:r>
            <a:r>
              <a:rPr lang="en-US" sz="1600" baseline="30000" dirty="0">
                <a:latin typeface="+mj-lt"/>
              </a:rPr>
              <a:t>rd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edi</a:t>
            </a:r>
            <a:endParaRPr lang="en-US" sz="16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i="0" dirty="0">
                <a:solidFill>
                  <a:srgbClr val="000000"/>
                </a:solidFill>
                <a:effectLst/>
                <a:latin typeface="+mj-lt"/>
              </a:rPr>
              <a:t>2017 AHA/ACC/HRS Guideline for Management of Patients With Ventricular Arrhythmias and the Prevention of Sudden Cardiac Death</a:t>
            </a:r>
            <a:endParaRPr lang="en-US" sz="16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1600" dirty="0" err="1">
                <a:latin typeface="+mj-lt"/>
              </a:rPr>
              <a:t>Uptodate</a:t>
            </a:r>
            <a:endParaRPr lang="en-US" sz="16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1600" dirty="0">
                <a:latin typeface="+mj-lt"/>
              </a:rPr>
              <a:t>An Update on Channelopathies From Mechanisms to Management Gregory Webster, MD; Charles I. </a:t>
            </a:r>
            <a:r>
              <a:rPr lang="en-US" sz="1600" dirty="0" err="1">
                <a:latin typeface="+mj-lt"/>
              </a:rPr>
              <a:t>Berul</a:t>
            </a:r>
            <a:r>
              <a:rPr lang="en-US" sz="1600" dirty="0">
                <a:latin typeface="+mj-lt"/>
              </a:rPr>
              <a:t>, MD. </a:t>
            </a:r>
            <a:r>
              <a:rPr lang="en-IN" sz="1600" dirty="0">
                <a:latin typeface="+mj-lt"/>
              </a:rPr>
              <a:t>Circulation. 2013;127:126-140.</a:t>
            </a:r>
            <a:endParaRPr lang="en-IN" sz="1600" dirty="0">
              <a:solidFill>
                <a:srgbClr val="222222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1600" dirty="0">
                <a:latin typeface="+mj-lt"/>
              </a:rPr>
              <a:t>Prevalence and Prognostic Role of Various Conduction Disturbances in Patients With the </a:t>
            </a:r>
            <a:r>
              <a:rPr lang="en-US" sz="1600" dirty="0" err="1">
                <a:latin typeface="+mj-lt"/>
              </a:rPr>
              <a:t>Brugada</a:t>
            </a:r>
            <a:r>
              <a:rPr lang="en-US" sz="1600" dirty="0">
                <a:latin typeface="+mj-lt"/>
              </a:rPr>
              <a:t> Syndrome Philippe Maury, Am J </a:t>
            </a:r>
            <a:r>
              <a:rPr lang="en-US" sz="1600" dirty="0" err="1">
                <a:latin typeface="+mj-lt"/>
              </a:rPr>
              <a:t>Cardiol</a:t>
            </a:r>
            <a:r>
              <a:rPr lang="en-US" sz="1600" dirty="0">
                <a:latin typeface="+mj-lt"/>
              </a:rPr>
              <a:t>. 2013;112:1384–1389. </a:t>
            </a:r>
            <a:r>
              <a:rPr lang="en-US" sz="1600" dirty="0" err="1">
                <a:latin typeface="+mj-lt"/>
              </a:rPr>
              <a:t>doi</a:t>
            </a:r>
            <a:r>
              <a:rPr lang="en-US" sz="1600" dirty="0">
                <a:latin typeface="+mj-lt"/>
              </a:rPr>
              <a:t>: 10.1016/j.amjcard.2013.06.033.</a:t>
            </a:r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596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393" y="1683130"/>
            <a:ext cx="32067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3600" b="1" spc="-37" baseline="12731" dirty="0">
                <a:latin typeface="Calibri"/>
                <a:cs typeface="Calibri"/>
              </a:rPr>
              <a:t>I</a:t>
            </a:r>
            <a:r>
              <a:rPr sz="1550" b="1" spc="-25" dirty="0">
                <a:latin typeface="Calibri"/>
                <a:cs typeface="Calibri"/>
              </a:rPr>
              <a:t>KI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1566264"/>
            <a:ext cx="7842250" cy="1247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718185" indent="-705485">
              <a:spcBef>
                <a:spcPts val="745"/>
              </a:spcBef>
              <a:buSzPct val="111627"/>
              <a:buFont typeface="Arial"/>
              <a:buChar char="•"/>
              <a:tabLst>
                <a:tab pos="717550" algn="l"/>
                <a:tab pos="718185" algn="l"/>
              </a:tabLst>
            </a:pPr>
            <a:r>
              <a:rPr sz="2150" dirty="0">
                <a:latin typeface="Calibri"/>
                <a:cs typeface="Calibri"/>
              </a:rPr>
              <a:t>: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another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inwardly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rectifying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K+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channel</a:t>
            </a:r>
            <a:endParaRPr sz="2150">
              <a:latin typeface="Calibri"/>
              <a:cs typeface="Calibri"/>
            </a:endParaRPr>
          </a:p>
          <a:p>
            <a:pPr marL="842010">
              <a:spcBef>
                <a:spcPts val="650"/>
              </a:spcBef>
            </a:pPr>
            <a:r>
              <a:rPr sz="2150" dirty="0">
                <a:latin typeface="Calibri"/>
                <a:cs typeface="Calibri"/>
              </a:rPr>
              <a:t>encoded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gene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KCNJ2</a:t>
            </a:r>
            <a:endParaRPr sz="2150">
              <a:latin typeface="Calibri"/>
              <a:cs typeface="Calibri"/>
            </a:endParaRPr>
          </a:p>
          <a:p>
            <a:pPr marL="842010">
              <a:spcBef>
                <a:spcPts val="575"/>
              </a:spcBef>
            </a:pPr>
            <a:r>
              <a:rPr sz="2150" dirty="0">
                <a:latin typeface="Calibri"/>
                <a:cs typeface="Calibri"/>
              </a:rPr>
              <a:t>Loss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function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result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7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(Tawil-Anderson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syn)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575" y="3369500"/>
            <a:ext cx="7951470" cy="976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543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dirty="0">
                <a:latin typeface="Calibri"/>
                <a:cs typeface="Calibri"/>
              </a:rPr>
              <a:t>KCNJ5</a:t>
            </a:r>
            <a:r>
              <a:rPr sz="2150" b="1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which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loss-</a:t>
            </a:r>
            <a:r>
              <a:rPr sz="2150" dirty="0">
                <a:latin typeface="Calibri"/>
                <a:cs typeface="Calibri"/>
              </a:rPr>
              <a:t>of-function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inwardly </a:t>
            </a:r>
            <a:r>
              <a:rPr sz="2150" dirty="0">
                <a:latin typeface="Calibri"/>
                <a:cs typeface="Calibri"/>
              </a:rPr>
              <a:t>rectifying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potassium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channel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result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13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07599"/>
            <a:ext cx="10515600" cy="840614"/>
          </a:xfrm>
          <a:prstGeom prst="rect">
            <a:avLst/>
          </a:prstGeom>
        </p:spPr>
        <p:txBody>
          <a:bodyPr vert="horz" wrap="square" lIns="0" tIns="344804" rIns="0" bIns="0" rtlCol="0" anchor="ctr">
            <a:spAutoFit/>
          </a:bodyPr>
          <a:lstStyle/>
          <a:p>
            <a:pPr marL="1972945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Sodium</a:t>
            </a:r>
            <a:r>
              <a:rPr sz="3200" spc="-95" dirty="0"/>
              <a:t> </a:t>
            </a:r>
            <a:r>
              <a:rPr sz="3200" dirty="0"/>
              <a:t>channel</a:t>
            </a:r>
            <a:r>
              <a:rPr sz="3200" spc="-120" dirty="0"/>
              <a:t> </a:t>
            </a:r>
            <a:r>
              <a:rPr sz="3200" spc="-20" dirty="0"/>
              <a:t>LQTS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60576" y="1625599"/>
            <a:ext cx="7800975" cy="230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  <a:tab pos="6181090" algn="l"/>
                <a:tab pos="6733540" algn="l"/>
              </a:tabLst>
            </a:pPr>
            <a:r>
              <a:rPr sz="2150" dirty="0">
                <a:latin typeface="Symbol"/>
                <a:cs typeface="Symbol"/>
              </a:rPr>
              <a:t>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Calibri"/>
                <a:cs typeface="Calibri"/>
              </a:rPr>
              <a:t>subunit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sodium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channel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encoded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 </a:t>
            </a:r>
            <a:r>
              <a:rPr sz="2150" b="1" spc="-10" dirty="0">
                <a:latin typeface="Calibri"/>
                <a:cs typeface="Calibri"/>
              </a:rPr>
              <a:t>SCN5A</a:t>
            </a:r>
            <a:r>
              <a:rPr sz="2150" b="1" dirty="0">
                <a:latin typeface="Calibri"/>
                <a:cs typeface="Calibri"/>
              </a:rPr>
              <a:t>	</a:t>
            </a:r>
            <a:r>
              <a:rPr sz="2150" spc="-25" dirty="0">
                <a:latin typeface="Calibri"/>
                <a:cs typeface="Calibri"/>
              </a:rPr>
              <a:t>and</a:t>
            </a:r>
            <a:r>
              <a:rPr sz="2150" dirty="0">
                <a:latin typeface="Calibri"/>
                <a:cs typeface="Calibri"/>
              </a:rPr>
              <a:t>	β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subunit</a:t>
            </a:r>
            <a:endParaRPr sz="2150">
              <a:latin typeface="Calibri"/>
              <a:cs typeface="Calibri"/>
            </a:endParaRPr>
          </a:p>
          <a:p>
            <a:pPr marL="355600">
              <a:spcBef>
                <a:spcPts val="50"/>
              </a:spcBef>
            </a:pPr>
            <a:r>
              <a:rPr sz="2150" dirty="0">
                <a:latin typeface="Calibri"/>
                <a:cs typeface="Calibri"/>
              </a:rPr>
              <a:t>encoded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 </a:t>
            </a:r>
            <a:r>
              <a:rPr sz="2150" b="1" spc="-10" dirty="0">
                <a:latin typeface="Calibri"/>
                <a:cs typeface="Calibri"/>
              </a:rPr>
              <a:t>SCN4B</a:t>
            </a:r>
            <a:r>
              <a:rPr sz="2150" spc="-1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5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Gain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function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mutations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SCN5A</a:t>
            </a:r>
            <a:r>
              <a:rPr sz="2150" b="1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produce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LQT3.</a:t>
            </a:r>
            <a:endParaRPr sz="2150"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2748915" algn="l"/>
                <a:tab pos="3816350" algn="l"/>
              </a:tabLst>
            </a:pPr>
            <a:r>
              <a:rPr sz="2150" dirty="0">
                <a:latin typeface="Calibri"/>
                <a:cs typeface="Calibri"/>
              </a:rPr>
              <a:t>Mutations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SCN4B</a:t>
            </a:r>
            <a:r>
              <a:rPr sz="2150" b="1" dirty="0">
                <a:latin typeface="Calibri"/>
                <a:cs typeface="Calibri"/>
              </a:rPr>
              <a:t>	</a:t>
            </a:r>
            <a:r>
              <a:rPr sz="2150" spc="-10" dirty="0">
                <a:latin typeface="Calibri"/>
                <a:cs typeface="Calibri"/>
              </a:rPr>
              <a:t>produce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b="1" spc="-10" dirty="0">
                <a:latin typeface="Calibri"/>
                <a:cs typeface="Calibri"/>
              </a:rPr>
              <a:t>LQT10.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065" y="271740"/>
            <a:ext cx="10515600" cy="886908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437515">
              <a:lnSpc>
                <a:spcPct val="100000"/>
              </a:lnSpc>
              <a:spcBef>
                <a:spcPts val="130"/>
              </a:spcBef>
            </a:pPr>
            <a:r>
              <a:rPr sz="3600" dirty="0"/>
              <a:t>Molecular</a:t>
            </a:r>
            <a:r>
              <a:rPr sz="3600" spc="40" dirty="0"/>
              <a:t> </a:t>
            </a:r>
            <a:r>
              <a:rPr sz="3600" dirty="0"/>
              <a:t>basis</a:t>
            </a:r>
            <a:r>
              <a:rPr sz="3600" spc="-15" dirty="0"/>
              <a:t> </a:t>
            </a:r>
            <a:r>
              <a:rPr sz="3600" dirty="0"/>
              <a:t>for</a:t>
            </a:r>
            <a:r>
              <a:rPr sz="3600" spc="-20" dirty="0"/>
              <a:t> </a:t>
            </a:r>
            <a:r>
              <a:rPr sz="3600" dirty="0"/>
              <a:t>long</a:t>
            </a:r>
            <a:r>
              <a:rPr sz="3600" spc="-50" dirty="0"/>
              <a:t> </a:t>
            </a:r>
            <a:r>
              <a:rPr sz="3600" dirty="0"/>
              <a:t>QT</a:t>
            </a:r>
            <a:r>
              <a:rPr sz="3600" spc="35" dirty="0"/>
              <a:t> </a:t>
            </a:r>
            <a:r>
              <a:rPr sz="3600" spc="-10" dirty="0"/>
              <a:t>syndrome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3914" y="6347460"/>
            <a:ext cx="2283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latin typeface="Calibri"/>
                <a:cs typeface="Calibri"/>
              </a:rPr>
              <a:t>Topol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EJ,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Califf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RM</a:t>
            </a:r>
            <a:r>
              <a:rPr b="1" spc="3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et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al</a:t>
            </a:r>
            <a:endParaRPr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EA084-1843-49E8-8123-B2F5F1F99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6" y="1651819"/>
            <a:ext cx="8634208" cy="49359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9064" y="562433"/>
            <a:ext cx="4301490" cy="509114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Pathophysiology of</a:t>
            </a:r>
            <a:r>
              <a:rPr sz="3200" spc="-110" dirty="0"/>
              <a:t> </a:t>
            </a:r>
            <a:r>
              <a:rPr sz="3200" spc="-20" dirty="0"/>
              <a:t>LQTS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282636"/>
            <a:ext cx="7860030" cy="43827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109220" indent="-343535">
              <a:lnSpc>
                <a:spcPct val="917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  <a:tab pos="1642745" algn="l"/>
                <a:tab pos="2182495" algn="l"/>
                <a:tab pos="2563495" algn="l"/>
                <a:tab pos="4533265" algn="l"/>
                <a:tab pos="5170170" algn="l"/>
                <a:tab pos="6197600" algn="l"/>
              </a:tabLst>
            </a:pPr>
            <a:r>
              <a:rPr sz="2150" spc="-10" dirty="0">
                <a:latin typeface="Calibri"/>
                <a:cs typeface="Calibri"/>
              </a:rPr>
              <a:t>Prolonged</a:t>
            </a:r>
            <a:r>
              <a:rPr sz="2150" dirty="0">
                <a:latin typeface="Calibri"/>
                <a:cs typeface="Calibri"/>
              </a:rPr>
              <a:t>	repolarization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results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fm</a:t>
            </a:r>
            <a:r>
              <a:rPr sz="2150" dirty="0">
                <a:latin typeface="Calibri"/>
                <a:cs typeface="Calibri"/>
              </a:rPr>
              <a:t>	net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reduction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4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outward </a:t>
            </a:r>
            <a:r>
              <a:rPr sz="2150" dirty="0">
                <a:latin typeface="Calibri"/>
                <a:cs typeface="Calibri"/>
              </a:rPr>
              <a:t>current,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due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to</a:t>
            </a:r>
            <a:r>
              <a:rPr sz="2150" dirty="0">
                <a:latin typeface="Calibri"/>
                <a:cs typeface="Calibri"/>
              </a:rPr>
              <a:t>	↑</a:t>
            </a:r>
            <a:r>
              <a:rPr sz="2150" spc="5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inward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Na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+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+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-10" dirty="0">
                <a:latin typeface="Calibri"/>
                <a:cs typeface="Calibri"/>
              </a:rPr>
              <a:t>current,</a:t>
            </a:r>
            <a:r>
              <a:rPr sz="2150" dirty="0">
                <a:latin typeface="Calibri"/>
                <a:cs typeface="Calibri"/>
              </a:rPr>
              <a:t>	↓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outward </a:t>
            </a:r>
            <a:r>
              <a:rPr sz="2150" dirty="0">
                <a:latin typeface="Calibri"/>
                <a:cs typeface="Calibri"/>
              </a:rPr>
              <a:t>K+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current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both</a:t>
            </a:r>
            <a:r>
              <a:rPr sz="2150" dirty="0">
                <a:latin typeface="Calibri"/>
                <a:cs typeface="Calibri"/>
              </a:rPr>
              <a:t>	resulting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long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interval.</a:t>
            </a:r>
            <a:endParaRPr sz="215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900" dirty="0">
              <a:latin typeface="Calibri"/>
              <a:cs typeface="Calibri"/>
            </a:endParaRPr>
          </a:p>
          <a:p>
            <a:pPr marL="355600" marR="609600" indent="-343535">
              <a:lnSpc>
                <a:spcPts val="2330"/>
              </a:lnSpc>
              <a:buFont typeface="Wingdings"/>
              <a:buChar char=""/>
              <a:tabLst>
                <a:tab pos="356235" algn="l"/>
                <a:tab pos="4691380" algn="l"/>
              </a:tabLst>
            </a:pPr>
            <a:r>
              <a:rPr sz="2150" dirty="0">
                <a:latin typeface="Calibri"/>
                <a:cs typeface="Calibri"/>
              </a:rPr>
              <a:t>Fast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heart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rate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preceding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TdP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LQT1</a:t>
            </a:r>
            <a:r>
              <a:rPr sz="2150" dirty="0">
                <a:latin typeface="Calibri"/>
                <a:cs typeface="Calibri"/>
              </a:rPr>
              <a:t>	postulate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delayed </a:t>
            </a:r>
            <a:r>
              <a:rPr sz="2150" dirty="0">
                <a:latin typeface="Calibri"/>
                <a:cs typeface="Calibri"/>
              </a:rPr>
              <a:t>afterdepolarizations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(DADs)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its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arrthymogenic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mechanism.</a:t>
            </a:r>
            <a:endParaRPr sz="2150" dirty="0">
              <a:latin typeface="Calibri"/>
              <a:cs typeface="Calibri"/>
            </a:endParaRPr>
          </a:p>
          <a:p>
            <a:pPr marL="355600" marR="214629" indent="-343535">
              <a:lnSpc>
                <a:spcPts val="24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  <a:tab pos="356235" algn="l"/>
                <a:tab pos="2059305" algn="l"/>
              </a:tabLst>
            </a:pPr>
            <a:r>
              <a:rPr sz="2150" dirty="0">
                <a:latin typeface="Calibri"/>
                <a:cs typeface="Calibri"/>
              </a:rPr>
              <a:t>Increased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Ca+</a:t>
            </a:r>
            <a:r>
              <a:rPr sz="2150" dirty="0">
                <a:latin typeface="Calibri"/>
                <a:cs typeface="Calibri"/>
              </a:rPr>
              <a:t>	loading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parallel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prolongation,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facilitate </a:t>
            </a:r>
            <a:r>
              <a:rPr sz="2150" dirty="0">
                <a:latin typeface="Calibri"/>
                <a:cs typeface="Calibri"/>
              </a:rPr>
              <a:t>DADs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DAD-dependent</a:t>
            </a:r>
            <a:r>
              <a:rPr sz="2150" spc="32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TdP.</a:t>
            </a:r>
            <a:endParaRPr sz="215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550" dirty="0">
              <a:latin typeface="Calibri"/>
              <a:cs typeface="Calibri"/>
            </a:endParaRPr>
          </a:p>
          <a:p>
            <a:pPr marL="355600" indent="-343535">
              <a:lnSpc>
                <a:spcPts val="2490"/>
              </a:lnSpc>
              <a:buFont typeface="Wingdings"/>
              <a:buChar char=""/>
              <a:tabLst>
                <a:tab pos="356235" algn="l"/>
              </a:tabLst>
            </a:pPr>
            <a:r>
              <a:rPr sz="2150" spc="-25" dirty="0">
                <a:latin typeface="Calibri"/>
                <a:cs typeface="Calibri"/>
              </a:rPr>
              <a:t>Pause-</a:t>
            </a:r>
            <a:r>
              <a:rPr sz="2150" dirty="0">
                <a:latin typeface="Calibri"/>
                <a:cs typeface="Calibri"/>
              </a:rPr>
              <a:t>dependent</a:t>
            </a:r>
            <a:r>
              <a:rPr sz="2150" spc="3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TdP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triggered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early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afterdepolarizations</a:t>
            </a:r>
            <a:endParaRPr sz="2150" dirty="0">
              <a:latin typeface="Calibri"/>
              <a:cs typeface="Calibri"/>
            </a:endParaRPr>
          </a:p>
          <a:p>
            <a:pPr marL="355600">
              <a:lnSpc>
                <a:spcPts val="2490"/>
              </a:lnSpc>
            </a:pPr>
            <a:r>
              <a:rPr sz="2150" spc="-10" dirty="0">
                <a:latin typeface="Calibri"/>
                <a:cs typeface="Calibri"/>
              </a:rPr>
              <a:t>(EADs).</a:t>
            </a:r>
            <a:endParaRPr sz="2150" dirty="0">
              <a:latin typeface="Calibri"/>
              <a:cs typeface="Calibri"/>
            </a:endParaRPr>
          </a:p>
          <a:p>
            <a:pPr marL="355600" indent="-343535">
              <a:lnSpc>
                <a:spcPts val="2455"/>
              </a:lnSpc>
              <a:spcBef>
                <a:spcPts val="350"/>
              </a:spcBef>
              <a:buFont typeface="Arial"/>
              <a:buChar char="•"/>
              <a:tabLst>
                <a:tab pos="355600" algn="l"/>
                <a:tab pos="356235" algn="l"/>
                <a:tab pos="6673215" algn="l"/>
              </a:tabLst>
            </a:pPr>
            <a:r>
              <a:rPr sz="2150" dirty="0">
                <a:latin typeface="Calibri"/>
                <a:cs typeface="Calibri"/>
              </a:rPr>
              <a:t>Pause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leads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enhanced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Ca+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release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intracellular</a:t>
            </a:r>
            <a:r>
              <a:rPr sz="2150" dirty="0">
                <a:latin typeface="Calibri"/>
                <a:cs typeface="Calibri"/>
              </a:rPr>
              <a:t>	stores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and</a:t>
            </a:r>
            <a:endParaRPr sz="2150" dirty="0">
              <a:latin typeface="Calibri"/>
              <a:cs typeface="Calibri"/>
            </a:endParaRPr>
          </a:p>
          <a:p>
            <a:pPr marL="355600">
              <a:lnSpc>
                <a:spcPts val="2455"/>
              </a:lnSpc>
            </a:pPr>
            <a:r>
              <a:rPr sz="2150" dirty="0">
                <a:latin typeface="Calibri"/>
                <a:cs typeface="Calibri"/>
              </a:rPr>
              <a:t>activate</a:t>
            </a:r>
            <a:r>
              <a:rPr sz="2150" spc="-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Ca+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dependent</a:t>
            </a:r>
            <a:r>
              <a:rPr sz="2150" spc="2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transmembrane</a:t>
            </a:r>
            <a:r>
              <a:rPr sz="2150" spc="3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currents.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22898"/>
            <a:ext cx="10515600" cy="1010019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1019175">
              <a:lnSpc>
                <a:spcPct val="100000"/>
              </a:lnSpc>
              <a:spcBef>
                <a:spcPts val="130"/>
              </a:spcBef>
            </a:pPr>
            <a:r>
              <a:rPr dirty="0"/>
              <a:t>Initiation</a:t>
            </a:r>
            <a:r>
              <a:rPr spc="5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arrhythmia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0" dirty="0"/>
              <a:t>LQTS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5910" y="3704772"/>
            <a:ext cx="4937726" cy="24337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1" y="1905001"/>
            <a:ext cx="4772025" cy="12477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81291" y="4439602"/>
            <a:ext cx="2060575" cy="1130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9875" marR="5080" indent="-257810">
              <a:lnSpc>
                <a:spcPct val="100899"/>
              </a:lnSpc>
              <a:spcBef>
                <a:spcPts val="8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/>
              <a:t>	</a:t>
            </a:r>
            <a:r>
              <a:rPr b="1" dirty="0">
                <a:latin typeface="Calibri"/>
                <a:cs typeface="Calibri"/>
              </a:rPr>
              <a:t>Pause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dependent </a:t>
            </a:r>
            <a:r>
              <a:rPr b="1" dirty="0">
                <a:latin typeface="Calibri"/>
                <a:cs typeface="Calibri"/>
              </a:rPr>
              <a:t>torsade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pointes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>
              <a:latin typeface="Calibri"/>
              <a:cs typeface="Calibri"/>
            </a:endParaRPr>
          </a:p>
          <a:p>
            <a:pPr marL="298450" indent="-286385">
              <a:buFont typeface="Wingdings"/>
              <a:buChar char=""/>
              <a:tabLst>
                <a:tab pos="299085" algn="l"/>
              </a:tabLst>
            </a:pPr>
            <a:r>
              <a:rPr b="1" dirty="0">
                <a:latin typeface="Calibri"/>
                <a:cs typeface="Calibri"/>
              </a:rPr>
              <a:t>Mainly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LQT2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2691" y="1998028"/>
            <a:ext cx="2430145" cy="1129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5080" indent="-299085">
              <a:lnSpc>
                <a:spcPct val="100800"/>
              </a:lnSpc>
              <a:spcBef>
                <a:spcPts val="85"/>
              </a:spcBef>
              <a:buFont typeface="Wingdings"/>
              <a:buChar char=""/>
              <a:tabLst>
                <a:tab pos="299085" algn="l"/>
              </a:tabLst>
            </a:pPr>
            <a:r>
              <a:rPr b="1" spc="-10" dirty="0">
                <a:latin typeface="Calibri"/>
                <a:cs typeface="Calibri"/>
              </a:rPr>
              <a:t>Non-</a:t>
            </a:r>
            <a:r>
              <a:rPr b="1" dirty="0">
                <a:latin typeface="Calibri"/>
                <a:cs typeface="Calibri"/>
              </a:rPr>
              <a:t>pause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dependent </a:t>
            </a:r>
            <a:r>
              <a:rPr b="1" dirty="0">
                <a:latin typeface="Calibri"/>
                <a:cs typeface="Calibri"/>
              </a:rPr>
              <a:t>torsade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10" dirty="0">
                <a:latin typeface="Calibri"/>
                <a:cs typeface="Calibri"/>
              </a:rPr>
              <a:t> pointes</a:t>
            </a:r>
            <a:endParaRPr>
              <a:latin typeface="Calibri"/>
              <a:cs typeface="Calibri"/>
            </a:endParaRPr>
          </a:p>
          <a:p>
            <a:pPr>
              <a:spcBef>
                <a:spcPts val="55"/>
              </a:spcBef>
              <a:buFont typeface="Wingdings"/>
              <a:buChar char=""/>
            </a:pPr>
            <a:endParaRPr sz="1750">
              <a:latin typeface="Calibri"/>
              <a:cs typeface="Calibri"/>
            </a:endParaRPr>
          </a:p>
          <a:p>
            <a:pPr marL="298450" indent="-286385">
              <a:buFont typeface="Wingdings"/>
              <a:buChar char=""/>
              <a:tabLst>
                <a:tab pos="299085" algn="l"/>
              </a:tabLst>
            </a:pPr>
            <a:r>
              <a:rPr b="1" dirty="0">
                <a:latin typeface="Calibri"/>
                <a:cs typeface="Calibri"/>
              </a:rPr>
              <a:t>Mainly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LQT1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7729" y="156919"/>
            <a:ext cx="5022256" cy="69378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Clinical</a:t>
            </a:r>
            <a:r>
              <a:rPr spc="10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6" y="1079854"/>
            <a:ext cx="7967345" cy="54152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indent="-343535"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May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asymptomatic</a:t>
            </a:r>
            <a:endParaRPr sz="2150">
              <a:latin typeface="Calibri"/>
              <a:cs typeface="Calibri"/>
            </a:endParaRPr>
          </a:p>
          <a:p>
            <a:pPr marL="355600" marR="5080" indent="-343535">
              <a:lnSpc>
                <a:spcPct val="101899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Symptomatic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pts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present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palpitations,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presyncope,</a:t>
            </a:r>
            <a:r>
              <a:rPr sz="2150" spc="2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syncope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or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arrest.</a:t>
            </a:r>
            <a:endParaRPr sz="2150">
              <a:latin typeface="Calibri"/>
              <a:cs typeface="Calibri"/>
            </a:endParaRPr>
          </a:p>
          <a:p>
            <a:pPr marL="355600" marR="450215" indent="-343535">
              <a:lnSpc>
                <a:spcPct val="101899"/>
              </a:lnSpc>
              <a:spcBef>
                <a:spcPts val="525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150" dirty="0">
                <a:latin typeface="Calibri"/>
                <a:cs typeface="Calibri"/>
              </a:rPr>
              <a:t>Neuronal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deafness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associated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Jervell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Lange-</a:t>
            </a:r>
            <a:r>
              <a:rPr sz="2150" spc="-10" dirty="0">
                <a:latin typeface="Calibri"/>
                <a:cs typeface="Calibri"/>
              </a:rPr>
              <a:t>Nielsen syndrome</a:t>
            </a:r>
            <a:endParaRPr sz="215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355600" marR="27305" indent="-343535">
              <a:lnSpc>
                <a:spcPct val="101899"/>
              </a:lnSpc>
              <a:buFont typeface="Arial"/>
              <a:buChar char="•"/>
              <a:tabLst>
                <a:tab pos="355600" algn="l"/>
                <a:tab pos="356235" algn="l"/>
                <a:tab pos="5673725" algn="l"/>
              </a:tabLst>
            </a:pPr>
            <a:r>
              <a:rPr sz="2150" dirty="0">
                <a:latin typeface="Calibri"/>
                <a:cs typeface="Calibri"/>
              </a:rPr>
              <a:t>In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study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287 pts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,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61% were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symptomatic</a:t>
            </a:r>
            <a:r>
              <a:rPr sz="2150" dirty="0">
                <a:latin typeface="Calibri"/>
                <a:cs typeface="Calibri"/>
              </a:rPr>
              <a:t>	: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9%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presented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with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arrest,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26%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syncope</a:t>
            </a:r>
            <a:r>
              <a:rPr sz="2150" spc="2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,10%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seizures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,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6%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had </a:t>
            </a:r>
            <a:r>
              <a:rPr sz="2150" dirty="0">
                <a:latin typeface="Calibri"/>
                <a:cs typeface="Calibri"/>
              </a:rPr>
              <a:t>presyncore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palpitation</a:t>
            </a:r>
            <a:endParaRPr sz="215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355600" marR="69215" indent="-343535">
              <a:lnSpc>
                <a:spcPct val="101899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2553970" algn="l"/>
                <a:tab pos="5930900" algn="l"/>
              </a:tabLst>
            </a:pPr>
            <a:r>
              <a:rPr sz="2150" dirty="0">
                <a:latin typeface="Calibri"/>
                <a:cs typeface="Calibri"/>
              </a:rPr>
              <a:t>67%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had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symptoms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related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exercise,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18%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had</a:t>
            </a:r>
            <a:r>
              <a:rPr sz="2150" dirty="0">
                <a:latin typeface="Calibri"/>
                <a:cs typeface="Calibri"/>
              </a:rPr>
              <a:t>	symptoms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during </a:t>
            </a:r>
            <a:r>
              <a:rPr sz="2150" dirty="0">
                <a:latin typeface="Calibri"/>
                <a:cs typeface="Calibri"/>
              </a:rPr>
              <a:t>exercise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emotion,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7%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emotion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alone,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3%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loud </a:t>
            </a:r>
            <a:r>
              <a:rPr sz="2150" dirty="0">
                <a:latin typeface="Calibri"/>
                <a:cs typeface="Calibri"/>
              </a:rPr>
              <a:t>noise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exercise</a:t>
            </a:r>
            <a:r>
              <a:rPr sz="2150" dirty="0">
                <a:latin typeface="Calibri"/>
                <a:cs typeface="Calibri"/>
              </a:rPr>
              <a:t>	and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2%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25" dirty="0">
                <a:latin typeface="Calibri"/>
                <a:cs typeface="Calibri"/>
              </a:rPr>
              <a:t>  </a:t>
            </a:r>
            <a:r>
              <a:rPr sz="2150" spc="-10" dirty="0">
                <a:latin typeface="Calibri"/>
                <a:cs typeface="Calibri"/>
              </a:rPr>
              <a:t>anesthesia.</a:t>
            </a:r>
            <a:endParaRPr sz="215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919605"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A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Garson,</a:t>
            </a:r>
            <a:r>
              <a:rPr b="1" spc="3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Dick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et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al</a:t>
            </a:r>
            <a:r>
              <a:rPr b="1" spc="4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Circulation.</a:t>
            </a:r>
            <a:r>
              <a:rPr b="1" spc="-204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1993;87:1866-</a:t>
            </a:r>
            <a:r>
              <a:rPr b="1" spc="-20" dirty="0">
                <a:latin typeface="Calibri"/>
                <a:cs typeface="Calibri"/>
              </a:rPr>
              <a:t>1872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19775"/>
            <a:ext cx="10515600" cy="1010019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1820545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Triggers</a:t>
            </a:r>
            <a:r>
              <a:rPr spc="-5" dirty="0"/>
              <a:t> </a:t>
            </a:r>
            <a:r>
              <a:rPr dirty="0"/>
              <a:t>of</a:t>
            </a:r>
            <a:r>
              <a:rPr spc="-185" dirty="0"/>
              <a:t> </a:t>
            </a:r>
            <a:r>
              <a:rPr spc="-10" dirty="0"/>
              <a:t>arrhythmia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6" y="1387094"/>
            <a:ext cx="7719695" cy="3858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  <a:tab pos="1363980" algn="l"/>
              </a:tabLst>
            </a:pPr>
            <a:r>
              <a:rPr sz="2150" spc="-10" dirty="0">
                <a:latin typeface="Calibri"/>
                <a:cs typeface="Calibri"/>
              </a:rPr>
              <a:t>Triggers</a:t>
            </a:r>
            <a:r>
              <a:rPr sz="2150" dirty="0">
                <a:latin typeface="Calibri"/>
                <a:cs typeface="Calibri"/>
              </a:rPr>
              <a:t>	include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exercise,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noise,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emotion,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sudden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wakening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from</a:t>
            </a:r>
            <a:endParaRPr sz="2150">
              <a:latin typeface="Calibri"/>
              <a:cs typeface="Calibri"/>
            </a:endParaRPr>
          </a:p>
          <a:p>
            <a:pPr marL="355600">
              <a:spcBef>
                <a:spcPts val="125"/>
              </a:spcBef>
            </a:pPr>
            <a:r>
              <a:rPr sz="2150" dirty="0">
                <a:latin typeface="Calibri"/>
                <a:cs typeface="Calibri"/>
              </a:rPr>
              <a:t>sleep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noise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,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swimming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diving.</a:t>
            </a:r>
            <a:endParaRPr sz="2150">
              <a:latin typeface="Calibri"/>
              <a:cs typeface="Calibri"/>
            </a:endParaRPr>
          </a:p>
          <a:p>
            <a:pPr marL="355600" marR="621030" indent="-343535">
              <a:lnSpc>
                <a:spcPct val="101899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Swimming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exertion-</a:t>
            </a:r>
            <a:r>
              <a:rPr sz="2150" dirty="0">
                <a:latin typeface="Calibri"/>
                <a:cs typeface="Calibri"/>
              </a:rPr>
              <a:t>induced</a:t>
            </a:r>
            <a:r>
              <a:rPr sz="2150" spc="2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events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strongly </a:t>
            </a:r>
            <a:r>
              <a:rPr sz="2150" dirty="0">
                <a:latin typeface="Calibri"/>
                <a:cs typeface="Calibri"/>
              </a:rPr>
              <a:t>associated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LQT1.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  <a:tab pos="1459865" algn="l"/>
              </a:tabLst>
            </a:pPr>
            <a:r>
              <a:rPr sz="2150" spc="-10" dirty="0">
                <a:latin typeface="Calibri"/>
                <a:cs typeface="Calibri"/>
              </a:rPr>
              <a:t>Auditory</a:t>
            </a:r>
            <a:r>
              <a:rPr sz="2150" dirty="0">
                <a:latin typeface="Calibri"/>
                <a:cs typeface="Calibri"/>
              </a:rPr>
              <a:t>	triggers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events</a:t>
            </a:r>
            <a:endParaRPr sz="2150">
              <a:latin typeface="Calibri"/>
              <a:cs typeface="Calibri"/>
            </a:endParaRPr>
          </a:p>
          <a:p>
            <a:pPr marL="393700" marR="4336415">
              <a:lnSpc>
                <a:spcPct val="122200"/>
              </a:lnSpc>
              <a:spcBef>
                <a:spcPts val="75"/>
              </a:spcBef>
              <a:tabLst>
                <a:tab pos="1249680" algn="l"/>
              </a:tabLst>
            </a:pPr>
            <a:r>
              <a:rPr sz="2150" spc="-10" dirty="0">
                <a:latin typeface="Calibri"/>
                <a:cs typeface="Calibri"/>
              </a:rPr>
              <a:t>during</a:t>
            </a:r>
            <a:r>
              <a:rPr sz="2150" dirty="0">
                <a:latin typeface="Calibri"/>
                <a:cs typeface="Calibri"/>
              </a:rPr>
              <a:t>	postpartum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period </a:t>
            </a:r>
            <a:r>
              <a:rPr sz="2150" dirty="0">
                <a:latin typeface="Calibri"/>
                <a:cs typeface="Calibri"/>
              </a:rPr>
              <a:t>occur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pts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LQT2</a:t>
            </a:r>
            <a:r>
              <a:rPr sz="2150" spc="-2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  <a:p>
            <a:pPr marL="327025" marR="3491865" indent="-314960">
              <a:lnSpc>
                <a:spcPct val="1222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	</a:t>
            </a:r>
            <a:r>
              <a:rPr sz="2150" dirty="0">
                <a:latin typeface="Calibri"/>
                <a:cs typeface="Calibri"/>
              </a:rPr>
              <a:t>Events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occurring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during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periods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of </a:t>
            </a:r>
            <a:r>
              <a:rPr sz="2150" dirty="0">
                <a:latin typeface="Calibri"/>
                <a:cs typeface="Calibri"/>
              </a:rPr>
              <a:t>sleep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most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common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</a:t>
            </a:r>
            <a:endParaRPr sz="2150">
              <a:latin typeface="Calibri"/>
              <a:cs typeface="Calibri"/>
            </a:endParaRPr>
          </a:p>
          <a:p>
            <a:pPr marL="393700">
              <a:spcBef>
                <a:spcPts val="650"/>
              </a:spcBef>
            </a:pPr>
            <a:r>
              <a:rPr sz="2150" b="1" spc="-10" dirty="0">
                <a:latin typeface="Calibri"/>
                <a:cs typeface="Calibri"/>
              </a:rPr>
              <a:t>LQT3.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1" y="2743201"/>
            <a:ext cx="3724275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11576"/>
            <a:ext cx="10515600" cy="832663"/>
          </a:xfrm>
          <a:prstGeom prst="rect">
            <a:avLst/>
          </a:prstGeom>
        </p:spPr>
        <p:txBody>
          <a:bodyPr vert="horz" wrap="square" lIns="0" tIns="154050" rIns="0" bIns="0" rtlCol="0" anchor="ctr">
            <a:spAutoFit/>
          </a:bodyPr>
          <a:lstStyle/>
          <a:p>
            <a:pPr marL="618490">
              <a:lnSpc>
                <a:spcPct val="100000"/>
              </a:lnSpc>
              <a:spcBef>
                <a:spcPts val="130"/>
              </a:spcBef>
            </a:pPr>
            <a:r>
              <a:rPr dirty="0"/>
              <a:t>Jervell</a:t>
            </a:r>
            <a:r>
              <a:rPr spc="125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Lange-Nielsen</a:t>
            </a:r>
            <a:r>
              <a:rPr spc="105" dirty="0"/>
              <a:t> </a:t>
            </a:r>
            <a:r>
              <a:rPr spc="-10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4375" y="1471358"/>
            <a:ext cx="7796530" cy="354520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55600" indent="-343535">
              <a:spcBef>
                <a:spcPts val="10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Autosomal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recessive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variant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long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syndrome.</a:t>
            </a:r>
            <a:endParaRPr sz="2150">
              <a:latin typeface="Calibri"/>
              <a:cs typeface="Calibri"/>
            </a:endParaRPr>
          </a:p>
          <a:p>
            <a:pPr marL="355600" marR="450850" indent="-343535">
              <a:lnSpc>
                <a:spcPct val="101899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Due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homozygous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compound</a:t>
            </a:r>
            <a:r>
              <a:rPr sz="2150" spc="229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heterozygous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mutations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on </a:t>
            </a:r>
            <a:r>
              <a:rPr sz="2150" dirty="0">
                <a:latin typeface="Calibri"/>
                <a:cs typeface="Calibri"/>
              </a:rPr>
              <a:t>either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KCNQ1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KCNE1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genes.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5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Pts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also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suffer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congenital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deafness.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925"/>
              </a:spcBef>
              <a:buFont typeface="Arial"/>
              <a:buChar char="•"/>
              <a:tabLst>
                <a:tab pos="355600" algn="l"/>
                <a:tab pos="356235" algn="l"/>
                <a:tab pos="2172970" algn="l"/>
              </a:tabLst>
            </a:pPr>
            <a:r>
              <a:rPr sz="2150" dirty="0">
                <a:latin typeface="Calibri"/>
                <a:cs typeface="Calibri"/>
              </a:rPr>
              <a:t>Most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severe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of</a:t>
            </a:r>
            <a:r>
              <a:rPr sz="2150" dirty="0">
                <a:latin typeface="Calibri"/>
                <a:cs typeface="Calibri"/>
              </a:rPr>
              <a:t>	major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variants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LQTS.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9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90%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have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events,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50%</a:t>
            </a:r>
            <a:r>
              <a:rPr sz="2150" spc="5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become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symptomatic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by</a:t>
            </a:r>
            <a:endParaRPr sz="2150">
              <a:latin typeface="Calibri"/>
              <a:cs typeface="Calibri"/>
            </a:endParaRPr>
          </a:p>
          <a:p>
            <a:pPr marL="355600" marR="5080" indent="-28575">
              <a:lnSpc>
                <a:spcPct val="101899"/>
              </a:lnSpc>
              <a:spcBef>
                <a:spcPts val="600"/>
              </a:spcBef>
            </a:pPr>
            <a:r>
              <a:rPr sz="2150" dirty="0">
                <a:latin typeface="Calibri"/>
                <a:cs typeface="Calibri"/>
              </a:rPr>
              <a:t>age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yrs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their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average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QTc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markedly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prolonged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(557±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65 ms)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22898"/>
            <a:ext cx="10515600" cy="1010019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2707005">
              <a:lnSpc>
                <a:spcPct val="100000"/>
              </a:lnSpc>
              <a:spcBef>
                <a:spcPts val="130"/>
              </a:spcBef>
            </a:pPr>
            <a:r>
              <a:rPr dirty="0"/>
              <a:t>ECG</a:t>
            </a:r>
            <a:r>
              <a:rPr spc="-45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spc="-20" dirty="0"/>
              <a:t>LQTS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6" y="1576641"/>
            <a:ext cx="8021955" cy="325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513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spc="-25" dirty="0">
                <a:latin typeface="Calibri"/>
                <a:cs typeface="Calibri"/>
              </a:rPr>
              <a:t>QTc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values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exceeding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440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ms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(in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males)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460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(in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females)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are </a:t>
            </a:r>
            <a:r>
              <a:rPr sz="2150" dirty="0">
                <a:latin typeface="Calibri"/>
                <a:cs typeface="Calibri"/>
              </a:rPr>
              <a:t>considered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abnormal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9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LQT1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associated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broad-based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wave.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0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LQT2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48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low-amplitude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notched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or</a:t>
            </a:r>
            <a:endParaRPr sz="2150">
              <a:latin typeface="Calibri"/>
              <a:cs typeface="Calibri"/>
            </a:endParaRPr>
          </a:p>
          <a:p>
            <a:pPr marL="393700">
              <a:spcBef>
                <a:spcPts val="575"/>
              </a:spcBef>
            </a:pPr>
            <a:r>
              <a:rPr sz="2150" dirty="0">
                <a:latin typeface="Calibri"/>
                <a:cs typeface="Calibri"/>
              </a:rPr>
              <a:t>biphasic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wave.</a:t>
            </a:r>
            <a:endParaRPr sz="2150">
              <a:latin typeface="Calibri"/>
              <a:cs typeface="Calibri"/>
            </a:endParaRPr>
          </a:p>
          <a:p>
            <a:pPr marL="355600" marR="2606040" indent="-355600">
              <a:lnSpc>
                <a:spcPts val="322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LQT3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4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long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isoelectric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segment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followed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narrow-based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wave.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1"/>
            <a:ext cx="19431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4AD4-61C1-226D-77B0-FE2A808D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>
            <a:normAutofit/>
          </a:bodyPr>
          <a:lstStyle/>
          <a:p>
            <a:r>
              <a:rPr lang="en-IN" sz="2800" dirty="0"/>
              <a:t>Clinical features of LQTS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8BF517-CC1E-C706-B44C-2EC6A2F24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17744"/>
              </p:ext>
            </p:extLst>
          </p:nvPr>
        </p:nvGraphicFramePr>
        <p:xfrm>
          <a:off x="1002889" y="1061884"/>
          <a:ext cx="10599175" cy="5645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1256492328"/>
                    </a:ext>
                  </a:extLst>
                </a:gridCol>
                <a:gridCol w="2517058">
                  <a:extLst>
                    <a:ext uri="{9D8B030D-6E8A-4147-A177-3AD203B41FA5}">
                      <a16:colId xmlns:a16="http://schemas.microsoft.com/office/drawing/2014/main" val="2826337170"/>
                    </a:ext>
                  </a:extLst>
                </a:gridCol>
                <a:gridCol w="3342968">
                  <a:extLst>
                    <a:ext uri="{9D8B030D-6E8A-4147-A177-3AD203B41FA5}">
                      <a16:colId xmlns:a16="http://schemas.microsoft.com/office/drawing/2014/main" val="319556100"/>
                    </a:ext>
                  </a:extLst>
                </a:gridCol>
                <a:gridCol w="3824748">
                  <a:extLst>
                    <a:ext uri="{9D8B030D-6E8A-4147-A177-3AD203B41FA5}">
                      <a16:colId xmlns:a16="http://schemas.microsoft.com/office/drawing/2014/main" val="1270780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LQT1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LQT2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LQT3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69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KCN Q1 encoded I</a:t>
                      </a:r>
                      <a:r>
                        <a:rPr lang="en-IN" sz="1600" baseline="-25000">
                          <a:effectLst/>
                        </a:rPr>
                        <a:t>ks</a:t>
                      </a:r>
                      <a:r>
                        <a:rPr lang="en-IN" sz="1600">
                          <a:effectLst/>
                        </a:rPr>
                        <a:t> potassium channel loss of function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KCNH2 encoded Ikr potassium channel loss of function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SCN5A encoded Ina sodium channel gain of function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1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swimming and exertion induce cardiac arrhythmia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emotional stress induced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auditory triggers and in post partum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during rest / sleep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782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Male female ratio</a:t>
                      </a:r>
                      <a:r>
                        <a:rPr lang="en-IN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Childhood—M=F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Adulthood—F&gt;M.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364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Broad base T wave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Low amplitude notched or biphasic T wave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Long isoelectric segment followed by a narrow based T wave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20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Beta blocker efficacy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Extremely protective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Moderate protection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Moderate protection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62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Specific agents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Late sodium current blockers</a:t>
                      </a:r>
                      <a:r>
                        <a:rPr lang="en-IN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en-IN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IN" sz="1600" dirty="0">
                          <a:effectLst/>
                        </a:rPr>
                        <a:t>Mexiletine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IN" sz="1600" dirty="0">
                          <a:effectLst/>
                        </a:rPr>
                        <a:t>Flecainide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600" dirty="0">
                          <a:effectLst/>
                        </a:rPr>
                        <a:t>Ranolazine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47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87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D291-E4A9-E802-E352-A20E576A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Pharmacological treatment of congenital 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CD4F-3D4B-A3E9-3960-7506EBAE4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IN" dirty="0"/>
              <a:t>Calcium channel blocker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Amiodarone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Beta blocker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/>
              <a:t>Procainamide </a:t>
            </a:r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01E9D-CD86-BCA1-70D3-445506AFB9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410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317" y="324879"/>
            <a:ext cx="10515600" cy="447942"/>
          </a:xfrm>
          <a:prstGeom prst="rect">
            <a:avLst/>
          </a:prstGeom>
        </p:spPr>
        <p:txBody>
          <a:bodyPr vert="horz" wrap="square" lIns="0" tIns="77850" rIns="0" bIns="0" rtlCol="0" anchor="ctr">
            <a:spAutoFit/>
          </a:bodyPr>
          <a:lstStyle/>
          <a:p>
            <a:pPr marL="1562735">
              <a:lnSpc>
                <a:spcPct val="100000"/>
              </a:lnSpc>
              <a:spcBef>
                <a:spcPts val="130"/>
              </a:spcBef>
            </a:pPr>
            <a:r>
              <a:rPr sz="2400" dirty="0"/>
              <a:t>LQTS</a:t>
            </a:r>
            <a:r>
              <a:rPr sz="2400" spc="-75" dirty="0"/>
              <a:t> </a:t>
            </a:r>
            <a:r>
              <a:rPr sz="2400" dirty="0"/>
              <a:t>:</a:t>
            </a:r>
            <a:r>
              <a:rPr sz="2400" spc="-25" dirty="0"/>
              <a:t> </a:t>
            </a:r>
            <a:r>
              <a:rPr sz="2400" dirty="0"/>
              <a:t>Diagnostic</a:t>
            </a:r>
            <a:r>
              <a:rPr sz="2400" spc="-20" dirty="0"/>
              <a:t> </a:t>
            </a:r>
            <a:r>
              <a:rPr sz="2400" spc="-10" dirty="0"/>
              <a:t>Criteria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2FC9A7-A823-EC72-A431-7373F4A54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ABCF95-C751-2339-247E-D305B99AB7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772821"/>
            <a:ext cx="5840259" cy="667019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D2D545-5352-6F22-485E-29C419E87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606A6C-2BB0-23A2-15F3-F613132754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4"/>
          <p:cNvSpPr txBox="1"/>
          <p:nvPr/>
        </p:nvSpPr>
        <p:spPr>
          <a:xfrm>
            <a:off x="6789801" y="2532063"/>
            <a:ext cx="3575050" cy="215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Score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 marL="12700">
              <a:spcBef>
                <a:spcPts val="1575"/>
              </a:spcBef>
            </a:pPr>
            <a:r>
              <a:rPr dirty="0">
                <a:latin typeface="Calibri"/>
                <a:cs typeface="Calibri"/>
              </a:rPr>
              <a:t>≤1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point: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low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probability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700" dirty="0">
              <a:latin typeface="Calibri"/>
              <a:cs typeface="Calibri"/>
            </a:endParaRPr>
          </a:p>
          <a:p>
            <a:pPr marL="12700"/>
            <a:r>
              <a:rPr dirty="0">
                <a:latin typeface="Calibri"/>
                <a:cs typeface="Calibri"/>
              </a:rPr>
              <a:t>1.5–3</a:t>
            </a:r>
            <a:r>
              <a:rPr spc="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points: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intermediate</a:t>
            </a:r>
            <a:r>
              <a:rPr spc="-1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probability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1750" dirty="0">
              <a:latin typeface="Calibri"/>
              <a:cs typeface="Calibri"/>
            </a:endParaRPr>
          </a:p>
          <a:p>
            <a:pPr marL="12700"/>
            <a:r>
              <a:rPr dirty="0">
                <a:latin typeface="Calibri"/>
                <a:cs typeface="Calibri"/>
              </a:rPr>
              <a:t>≥3.5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points:</a:t>
            </a:r>
            <a:r>
              <a:rPr spc="-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high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probability.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3836" y="6051551"/>
            <a:ext cx="2610485" cy="481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>
              <a:spcBef>
                <a:spcPts val="125"/>
              </a:spcBef>
            </a:pPr>
            <a:r>
              <a:rPr sz="1550" b="1" dirty="0">
                <a:latin typeface="Calibri"/>
                <a:cs typeface="Calibri"/>
              </a:rPr>
              <a:t>Schwartz</a:t>
            </a:r>
            <a:r>
              <a:rPr sz="1550" b="1" spc="17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et</a:t>
            </a:r>
            <a:r>
              <a:rPr sz="1550" b="1" spc="25" dirty="0">
                <a:latin typeface="Calibri"/>
                <a:cs typeface="Calibri"/>
              </a:rPr>
              <a:t> </a:t>
            </a:r>
            <a:r>
              <a:rPr sz="1550" b="1" spc="-25" dirty="0">
                <a:latin typeface="Calibri"/>
                <a:cs typeface="Calibri"/>
              </a:rPr>
              <a:t>al</a:t>
            </a:r>
            <a:endParaRPr sz="155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Circ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Arrhythm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Electrophysiol. </a:t>
            </a:r>
            <a:r>
              <a:rPr sz="1400" spc="-20" dirty="0">
                <a:latin typeface="Calibri"/>
                <a:cs typeface="Calibri"/>
              </a:rPr>
              <a:t>2012</a:t>
            </a:r>
            <a:r>
              <a:rPr sz="1400" i="1" spc="-20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652" y="235139"/>
            <a:ext cx="10515600" cy="702243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2249170">
              <a:lnSpc>
                <a:spcPct val="100000"/>
              </a:lnSpc>
              <a:spcBef>
                <a:spcPts val="130"/>
              </a:spcBef>
            </a:pPr>
            <a:r>
              <a:rPr sz="2400" dirty="0"/>
              <a:t>Risk</a:t>
            </a:r>
            <a:r>
              <a:rPr sz="2400" spc="-10" dirty="0"/>
              <a:t> stratification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5826" y="1166539"/>
            <a:ext cx="6282601" cy="46487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69210" y="5965826"/>
            <a:ext cx="713867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85"/>
              </a:spcBef>
            </a:pPr>
            <a:r>
              <a:rPr dirty="0">
                <a:latin typeface="Calibri"/>
                <a:cs typeface="Calibri"/>
              </a:rPr>
              <a:t>Risk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</a:t>
            </a:r>
            <a:r>
              <a:rPr baseline="23148" dirty="0">
                <a:latin typeface="Calibri"/>
                <a:cs typeface="Calibri"/>
              </a:rPr>
              <a:t>st</a:t>
            </a:r>
            <a:r>
              <a:rPr spc="150" baseline="2314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cardiac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event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pts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younger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than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40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years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age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absence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any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LQTS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active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treatment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756" y="470100"/>
            <a:ext cx="4774360" cy="693780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6" y="1270888"/>
            <a:ext cx="7757159" cy="4667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427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All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pts with</a:t>
            </a:r>
            <a:r>
              <a:rPr sz="2150" spc="4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h/o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syncope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asymptomatic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individuals </a:t>
            </a:r>
            <a:r>
              <a:rPr sz="2150" spc="-20" dirty="0">
                <a:latin typeface="Calibri"/>
                <a:cs typeface="Calibri"/>
              </a:rPr>
              <a:t>with </a:t>
            </a:r>
            <a:r>
              <a:rPr sz="2150" dirty="0">
                <a:latin typeface="Calibri"/>
                <a:cs typeface="Calibri"/>
              </a:rPr>
              <a:t>definite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prolongation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should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treated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withβ-</a:t>
            </a:r>
            <a:r>
              <a:rPr sz="2150" spc="-10" dirty="0">
                <a:latin typeface="Calibri"/>
                <a:cs typeface="Calibri"/>
              </a:rPr>
              <a:t>blockers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705"/>
              </a:spcBef>
              <a:buFont typeface="Arial"/>
              <a:buChar char="•"/>
              <a:tabLst>
                <a:tab pos="355600" algn="l"/>
                <a:tab pos="356235" algn="l"/>
                <a:tab pos="2176780" algn="l"/>
              </a:tabLst>
            </a:pPr>
            <a:r>
              <a:rPr sz="2150" dirty="0">
                <a:latin typeface="Calibri"/>
                <a:cs typeface="Calibri"/>
              </a:rPr>
              <a:t>Drugs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used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are</a:t>
            </a:r>
            <a:r>
              <a:rPr sz="2150" dirty="0">
                <a:latin typeface="Calibri"/>
                <a:cs typeface="Calibri"/>
              </a:rPr>
              <a:t>	Propranolol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2-4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mg/kg/d),</a:t>
            </a:r>
            <a:endParaRPr sz="2150">
              <a:latin typeface="Calibri"/>
              <a:cs typeface="Calibri"/>
            </a:endParaRPr>
          </a:p>
          <a:p>
            <a:pPr marL="2176780">
              <a:spcBef>
                <a:spcPts val="1625"/>
              </a:spcBef>
              <a:tabLst>
                <a:tab pos="3311525" algn="l"/>
              </a:tabLst>
            </a:pPr>
            <a:r>
              <a:rPr sz="2150" spc="-10" dirty="0">
                <a:latin typeface="Calibri"/>
                <a:cs typeface="Calibri"/>
              </a:rPr>
              <a:t>Nadolol</a:t>
            </a:r>
            <a:r>
              <a:rPr sz="2150" dirty="0">
                <a:latin typeface="Calibri"/>
                <a:cs typeface="Calibri"/>
              </a:rPr>
              <a:t>	(1-2.5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mg/kg/d)</a:t>
            </a:r>
            <a:endParaRPr sz="2150">
              <a:latin typeface="Calibri"/>
              <a:cs typeface="Calibri"/>
            </a:endParaRPr>
          </a:p>
          <a:p>
            <a:pPr marL="2176780">
              <a:spcBef>
                <a:spcPts val="1625"/>
              </a:spcBef>
              <a:tabLst>
                <a:tab pos="3644900" algn="l"/>
              </a:tabLst>
            </a:pPr>
            <a:r>
              <a:rPr sz="2150" spc="-10" dirty="0">
                <a:latin typeface="Calibri"/>
                <a:cs typeface="Calibri"/>
              </a:rPr>
              <a:t>Metoprolol</a:t>
            </a:r>
            <a:r>
              <a:rPr sz="2150" dirty="0">
                <a:latin typeface="Calibri"/>
                <a:cs typeface="Calibri"/>
              </a:rPr>
              <a:t>	(2-4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mg/kg/d)</a:t>
            </a:r>
            <a:endParaRPr sz="2150">
              <a:latin typeface="Calibri"/>
              <a:cs typeface="Calibri"/>
            </a:endParaRPr>
          </a:p>
          <a:p>
            <a:pPr marL="355600" marR="563245" indent="-343535">
              <a:lnSpc>
                <a:spcPct val="15140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Dose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titration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done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target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25%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35%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reduction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of </a:t>
            </a:r>
            <a:r>
              <a:rPr sz="2150" dirty="0">
                <a:latin typeface="Calibri"/>
                <a:cs typeface="Calibri"/>
              </a:rPr>
              <a:t>maximal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heart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rate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attained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therapy.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775"/>
              </a:spcBef>
              <a:buFont typeface="Arial"/>
              <a:buChar char="•"/>
              <a:tabLst>
                <a:tab pos="355600" algn="l"/>
                <a:tab pos="356235" algn="l"/>
                <a:tab pos="4743450" algn="l"/>
              </a:tabLst>
            </a:pPr>
            <a:r>
              <a:rPr sz="2150" dirty="0">
                <a:latin typeface="Calibri"/>
                <a:cs typeface="Calibri"/>
              </a:rPr>
              <a:t>Left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Sympathetic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Denervation</a:t>
            </a:r>
            <a:r>
              <a:rPr sz="2150" dirty="0">
                <a:latin typeface="Calibri"/>
                <a:cs typeface="Calibri"/>
              </a:rPr>
              <a:t>	may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considered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</a:t>
            </a:r>
            <a:endParaRPr sz="2150">
              <a:latin typeface="Calibri"/>
              <a:cs typeface="Calibri"/>
            </a:endParaRPr>
          </a:p>
          <a:p>
            <a:pPr marL="355600">
              <a:spcBef>
                <a:spcPts val="1080"/>
              </a:spcBef>
            </a:pPr>
            <a:r>
              <a:rPr sz="2150" dirty="0">
                <a:latin typeface="Calibri"/>
                <a:cs typeface="Calibri"/>
              </a:rPr>
              <a:t>symptomatic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patients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even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after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betablocker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therapy</a:t>
            </a:r>
            <a:r>
              <a:rPr sz="2400" b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22898"/>
            <a:ext cx="10515600" cy="1010019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2840355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6" y="1576642"/>
            <a:ext cx="7841615" cy="366902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55600" marR="5080" indent="-343535">
              <a:lnSpc>
                <a:spcPct val="152800"/>
              </a:lnSpc>
              <a:spcBef>
                <a:spcPts val="55"/>
              </a:spcBef>
              <a:buFont typeface="Arial"/>
              <a:buChar char="•"/>
              <a:tabLst>
                <a:tab pos="355600" algn="l"/>
                <a:tab pos="356235" algn="l"/>
                <a:tab pos="3635375" algn="l"/>
              </a:tabLst>
            </a:pPr>
            <a:r>
              <a:rPr sz="2150" dirty="0">
                <a:latin typeface="Calibri"/>
                <a:cs typeface="Calibri"/>
              </a:rPr>
              <a:t>ICD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implantation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along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with</a:t>
            </a:r>
            <a:r>
              <a:rPr sz="2150" dirty="0">
                <a:latin typeface="Calibri"/>
                <a:cs typeface="Calibri"/>
              </a:rPr>
              <a:t>	β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-blockers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recommended</a:t>
            </a:r>
            <a:r>
              <a:rPr sz="2150" spc="25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LQTS </a:t>
            </a:r>
            <a:r>
              <a:rPr sz="2150" dirty="0">
                <a:latin typeface="Calibri"/>
                <a:cs typeface="Calibri"/>
              </a:rPr>
              <a:t>patients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previous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arrest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who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experiencing </a:t>
            </a:r>
            <a:r>
              <a:rPr sz="2150" dirty="0">
                <a:latin typeface="Calibri"/>
                <a:cs typeface="Calibri"/>
              </a:rPr>
              <a:t>syncope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and/or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VT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while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receiving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beta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blockers.</a:t>
            </a:r>
            <a:endParaRPr sz="2150">
              <a:latin typeface="Calibri"/>
              <a:cs typeface="Calibri"/>
            </a:endParaRPr>
          </a:p>
          <a:p>
            <a:pPr marL="355600" marR="88265" indent="-343535">
              <a:lnSpc>
                <a:spcPct val="1543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Permanent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pacing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indicated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sustained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pause-dependent</a:t>
            </a:r>
            <a:r>
              <a:rPr sz="2150" spc="32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VT,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without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prolongation.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1925"/>
              </a:spcBef>
              <a:buFont typeface="Arial"/>
              <a:buChar char="•"/>
              <a:tabLst>
                <a:tab pos="355600" algn="l"/>
                <a:tab pos="356235" algn="l"/>
                <a:tab pos="5748020" algn="l"/>
              </a:tabLst>
            </a:pPr>
            <a:r>
              <a:rPr sz="2150" dirty="0">
                <a:latin typeface="Calibri"/>
                <a:cs typeface="Calibri"/>
              </a:rPr>
              <a:t>Avoid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competitive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sports,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QT-prolonging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drugs</a:t>
            </a:r>
            <a:r>
              <a:rPr sz="2150" dirty="0">
                <a:latin typeface="Calibri"/>
                <a:cs typeface="Calibri"/>
              </a:rPr>
              <a:t>	and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lowered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K+</a:t>
            </a:r>
            <a:endParaRPr sz="2150">
              <a:latin typeface="Calibri"/>
              <a:cs typeface="Calibri"/>
            </a:endParaRPr>
          </a:p>
          <a:p>
            <a:pPr marL="355600">
              <a:spcBef>
                <a:spcPts val="1330"/>
              </a:spcBef>
            </a:pPr>
            <a:r>
              <a:rPr sz="2150" dirty="0">
                <a:latin typeface="Calibri"/>
                <a:cs typeface="Calibri"/>
              </a:rPr>
              <a:t>levels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22898"/>
            <a:ext cx="10515600" cy="1010019"/>
          </a:xfrm>
          <a:prstGeom prst="rect">
            <a:avLst/>
          </a:prstGeom>
        </p:spPr>
        <p:txBody>
          <a:bodyPr vert="horz" wrap="square" lIns="0" tIns="329691" rIns="0" bIns="0" rtlCol="0" anchor="ctr">
            <a:spAutoFit/>
          </a:bodyPr>
          <a:lstStyle/>
          <a:p>
            <a:pPr marL="1505585">
              <a:lnSpc>
                <a:spcPct val="100000"/>
              </a:lnSpc>
              <a:spcBef>
                <a:spcPts val="130"/>
              </a:spcBef>
            </a:pPr>
            <a:r>
              <a:rPr dirty="0"/>
              <a:t>β-blocker</a:t>
            </a:r>
            <a:r>
              <a:rPr spc="15" dirty="0"/>
              <a:t> </a:t>
            </a:r>
            <a:r>
              <a:rPr dirty="0"/>
              <a:t>therapy</a:t>
            </a:r>
            <a:r>
              <a:rPr spc="-90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spc="-20" dirty="0"/>
              <a:t>LQTS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616392"/>
            <a:ext cx="7576184" cy="267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62890" indent="-343535" algn="just">
              <a:lnSpc>
                <a:spcPct val="104800"/>
              </a:lnSpc>
              <a:buFont typeface="Arial"/>
              <a:buChar char="•"/>
              <a:tabLst>
                <a:tab pos="356235" algn="l"/>
              </a:tabLst>
            </a:pPr>
            <a:r>
              <a:rPr sz="2150" spc="-10" dirty="0">
                <a:latin typeface="Calibri"/>
                <a:cs typeface="Calibri"/>
              </a:rPr>
              <a:t>β-</a:t>
            </a:r>
            <a:r>
              <a:rPr sz="2150" dirty="0">
                <a:latin typeface="Calibri"/>
                <a:cs typeface="Calibri"/>
              </a:rPr>
              <a:t>blocker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therapy</a:t>
            </a:r>
            <a:r>
              <a:rPr sz="2150" spc="105" dirty="0">
                <a:latin typeface="Calibri"/>
                <a:cs typeface="Calibri"/>
              </a:rPr>
              <a:t>  </a:t>
            </a:r>
            <a:r>
              <a:rPr sz="2150" dirty="0">
                <a:latin typeface="Calibri"/>
                <a:cs typeface="Calibri"/>
              </a:rPr>
              <a:t>results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42%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78%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reduction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aborted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arrest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sudden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death.</a:t>
            </a:r>
            <a:endParaRPr sz="2150" dirty="0">
              <a:latin typeface="Calibri"/>
              <a:cs typeface="Calibri"/>
            </a:endParaRPr>
          </a:p>
          <a:p>
            <a:pPr marL="12065" algn="just">
              <a:spcBef>
                <a:spcPts val="575"/>
              </a:spcBef>
              <a:tabLst>
                <a:tab pos="356235" algn="l"/>
              </a:tabLst>
            </a:pPr>
            <a:endParaRPr sz="2150" dirty="0">
              <a:latin typeface="Calibri"/>
              <a:cs typeface="Calibri"/>
            </a:endParaRPr>
          </a:p>
          <a:p>
            <a:pPr marL="12065" marR="299085" algn="just">
              <a:lnSpc>
                <a:spcPct val="101400"/>
              </a:lnSpc>
              <a:spcBef>
                <a:spcPts val="540"/>
              </a:spcBef>
              <a:tabLst>
                <a:tab pos="35623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5600" indent="-343535" algn="just"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150" spc="-10" dirty="0">
                <a:latin typeface="Calibri"/>
                <a:cs typeface="Calibri"/>
              </a:rPr>
              <a:t>β-</a:t>
            </a:r>
            <a:r>
              <a:rPr sz="2150" dirty="0">
                <a:latin typeface="Calibri"/>
                <a:cs typeface="Calibri"/>
              </a:rPr>
              <a:t>blocker</a:t>
            </a:r>
            <a:r>
              <a:rPr sz="2150" spc="90" dirty="0">
                <a:latin typeface="Calibri"/>
                <a:cs typeface="Calibri"/>
              </a:rPr>
              <a:t> 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most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efficacious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LQT1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less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effective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 </a:t>
            </a:r>
            <a:r>
              <a:rPr sz="2150" spc="-10" dirty="0">
                <a:latin typeface="Calibri"/>
                <a:cs typeface="Calibri"/>
              </a:rPr>
              <a:t>LQT3.</a:t>
            </a:r>
            <a:endParaRPr sz="215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1800"/>
              </a:lnSpc>
              <a:spcBef>
                <a:spcPts val="525"/>
              </a:spcBef>
              <a:buFont typeface="Arial"/>
              <a:buChar char="•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In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LQT3,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combination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mexiletine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noncardioselective</a:t>
            </a:r>
            <a:r>
              <a:rPr sz="2150" spc="26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β- </a:t>
            </a:r>
            <a:r>
              <a:rPr sz="2150" dirty="0">
                <a:latin typeface="Calibri"/>
                <a:cs typeface="Calibri"/>
              </a:rPr>
              <a:t>blocker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(propranolol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)</a:t>
            </a:r>
            <a:r>
              <a:rPr sz="2150" spc="4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used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.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10E09-0CB7-7FBB-4F41-6FD396C0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2417860"/>
            <a:ext cx="10515600" cy="1325563"/>
          </a:xfrm>
        </p:spPr>
        <p:txBody>
          <a:bodyPr/>
          <a:lstStyle/>
          <a:p>
            <a:pPr algn="ctr"/>
            <a:r>
              <a:rPr lang="en-IN" dirty="0" err="1"/>
              <a:t>Brugada</a:t>
            </a:r>
            <a:r>
              <a:rPr lang="en-IN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1169506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9C636C-1C8D-9CCB-F49B-F1C0DD94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13A0F-5A10-BD0C-5026-9D88D71A5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Spontaneous / class 1 anti arrhythmic provoked </a:t>
            </a:r>
          </a:p>
          <a:p>
            <a:pPr marL="0" indent="0"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coved type ST segment elevation &gt;/= 2 mm followed by a negative T wave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&gt;/= 1 mm </a:t>
            </a:r>
          </a:p>
          <a:p>
            <a:pPr marL="0" indent="0"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right precordial leads (V1-V2) on ECG </a:t>
            </a:r>
          </a:p>
          <a:p>
            <a:pPr marL="0" indent="0"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risk of SCD during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rest, sleep or febrile episode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ventricular outflow tract epicardium structural abnormality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0016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8D4B-70B6-ECB0-6F4C-6D002253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basis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A838-5235-56BF-32E3-9C1A9EE0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with incomplete penetrance and variable expressivity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9394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7640" y="289243"/>
            <a:ext cx="4243705" cy="494665"/>
          </a:xfrm>
          <a:prstGeom prst="rect">
            <a:avLst/>
          </a:prstGeom>
        </p:spPr>
        <p:txBody>
          <a:bodyPr vert="horz" wrap="square" lIns="0" tIns="1587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dirty="0"/>
              <a:t>Genes</a:t>
            </a:r>
            <a:r>
              <a:rPr sz="3050" spc="5" dirty="0"/>
              <a:t> </a:t>
            </a:r>
            <a:r>
              <a:rPr sz="3050" dirty="0"/>
              <a:t>Involved</a:t>
            </a:r>
            <a:r>
              <a:rPr sz="3050" spc="-20" dirty="0"/>
              <a:t> </a:t>
            </a:r>
            <a:r>
              <a:rPr sz="3050" dirty="0"/>
              <a:t>in</a:t>
            </a:r>
            <a:r>
              <a:rPr sz="3050" spc="5" dirty="0"/>
              <a:t> </a:t>
            </a:r>
            <a:r>
              <a:rPr sz="3050" spc="-10" dirty="0"/>
              <a:t>Brugada</a:t>
            </a:r>
            <a:endParaRPr sz="30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16209"/>
              </p:ext>
            </p:extLst>
          </p:nvPr>
        </p:nvGraphicFramePr>
        <p:xfrm>
          <a:off x="1670051" y="831850"/>
          <a:ext cx="8685529" cy="5863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180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CHANNELOPATHY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GENE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CHANNEL/PROTEIN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SCN5A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13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Cardiac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</a:t>
                      </a:r>
                      <a:r>
                        <a:rPr sz="1800" spc="4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</a:t>
                      </a:r>
                      <a:endParaRPr sz="1800">
                        <a:latin typeface="Symbol"/>
                        <a:cs typeface="Symbol"/>
                      </a:endParaRPr>
                    </a:p>
                    <a:p>
                      <a:pPr marL="95250">
                        <a:lnSpc>
                          <a:spcPts val="213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459740" algn="l"/>
                        </a:tabLst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Na</a:t>
                      </a:r>
                      <a:r>
                        <a:rPr sz="1800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270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GPD1L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601345">
                        <a:lnSpc>
                          <a:spcPct val="1008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Glycerol-</a:t>
                      </a:r>
                      <a:r>
                        <a:rPr lang="en-IN"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phosphate dehydrogenase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r>
                        <a:rPr sz="1800" spc="48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67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CACNA1C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13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calcium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</a:t>
                      </a:r>
                      <a:endParaRPr sz="1800">
                        <a:latin typeface="Symbol"/>
                        <a:cs typeface="Symbol"/>
                      </a:endParaRPr>
                    </a:p>
                    <a:p>
                      <a:pPr marL="95250">
                        <a:lnSpc>
                          <a:spcPts val="213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r>
                        <a:rPr sz="1800" spc="4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2+</a:t>
                      </a:r>
                      <a:r>
                        <a:rPr sz="1800" spc="179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CACNB2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calcium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r>
                        <a:rPr sz="1800" spc="4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2+</a:t>
                      </a:r>
                      <a:r>
                        <a:rPr sz="1800" spc="179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SCN1B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Cardiac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</a:t>
                      </a:r>
                      <a:r>
                        <a:rPr sz="18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-37" baseline="-1851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 baseline="-18518">
                        <a:latin typeface="Calibri"/>
                        <a:cs typeface="Calibri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r>
                        <a:rPr sz="1800" spc="48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67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KCNE3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Transient</a:t>
                      </a:r>
                      <a:r>
                        <a:rPr sz="1800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outward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↑</a:t>
                      </a:r>
                      <a:r>
                        <a:rPr sz="1800" spc="4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254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Ito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BrS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SCN3B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Cardiac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</a:t>
                      </a:r>
                      <a:r>
                        <a:rPr sz="18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</a:t>
                      </a:r>
                      <a:r>
                        <a:rPr sz="1800" spc="-37" baseline="-1851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 baseline="-18518">
                        <a:latin typeface="Calibri"/>
                        <a:cs typeface="Calibri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subunit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r>
                        <a:rPr sz="1800" spc="48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67" baseline="2314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DF25-9920-5BCF-49E3-9E0EB2F5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Pathophysiology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3231-5D3B-DE05-58D8-7F2B78E82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outward shift in current during early phase of action potential in RVOT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I Na, 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I to (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transient outward K current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392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86DC-6FCF-CB9A-4918-0AD12CD0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ERS with high risk for arrhythmias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283D-34A1-2BF8-D53E-598BED85D8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Type 1</a:t>
            </a:r>
          </a:p>
          <a:p>
            <a:pPr marL="514350" indent="-514350">
              <a:buAutoNum type="arabicPeriod"/>
            </a:pPr>
            <a:r>
              <a:rPr lang="en-IN" dirty="0"/>
              <a:t>Type 2</a:t>
            </a:r>
          </a:p>
          <a:p>
            <a:pPr marL="514350" indent="-514350">
              <a:buAutoNum type="arabicPeriod"/>
            </a:pPr>
            <a:r>
              <a:rPr lang="en-IN" dirty="0"/>
              <a:t>Type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B408-E0DF-4036-4CEB-DDBD9F4B76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486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9A67-572E-9A7C-9872-E0DAF9FB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EFE5B5-D66C-856D-32A8-49BB92C45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5" y="2168525"/>
            <a:ext cx="7506350" cy="3665538"/>
          </a:xfrm>
        </p:spPr>
      </p:pic>
    </p:spTree>
    <p:extLst>
      <p:ext uri="{BB962C8B-B14F-4D97-AF65-F5344CB8AC3E}">
        <p14:creationId xmlns:p14="http://schemas.microsoft.com/office/powerpoint/2010/main" val="3905763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0098-EFD2-04E2-FA83-A010B0D3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Repolarization hypothesis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3806-EC50-168B-3C59-06357840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in distribution of I to current (RV &gt;LV, epicardium &gt; endocardium)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Transmural voltage gradient during early repolarization in ventricle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wave / j point elevation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channel malfunction—accentuates notch produced by I to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partial or complete loss of AP dome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premature repolarization and shortening of AP duration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changes are more in RVOT epicardium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point elevation, slurring of terminal QRS, mild ST segment elevation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increase in net repolarization current 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complete loss of AP dome in RVOT epicardium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epicardial repolarization precedes endocardial repolarization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Transmural dispersion of repolarization—reentrant excitation waves between endocardium and epicardium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polymorphic VT/VF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272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F514-137E-7BE7-4B0C-8CB99A8A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341B-97E6-D44F-63B0-95763ACF4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in southeast Asia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with incomplete penetration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M:F—8:1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of onset of symptoms—3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decade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14888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E508-740D-D752-5AF6-48B8BD60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95"/>
          </a:xfrm>
        </p:spPr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9015-E56E-0159-996C-391975F6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35454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Asymptomatic 60%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Syncope –33%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Supraventricular arrhythmias (20%)—mainly AF 10-20%, AVNRT, WPW syndrome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arrest secondary to polymorphic VT/VF--&lt;10%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node dysfunction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 conduction abnormalities and interventricular conduction blocks—SCN5 mutation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1046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43F5-9300-072B-508E-ECB22731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13D7-132A-7E67-B8BE-2F273736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Triggers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early morning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meals—gastric distention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Cocaine toxicity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Fever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7463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C727-798F-A225-0586-3F5EB4AE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Ecg</a:t>
            </a:r>
            <a:r>
              <a:rPr lang="en-IN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84FF6D-FE4F-0D90-EF27-76FC3665C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01020"/>
              </p:ext>
            </p:extLst>
          </p:nvPr>
        </p:nvGraphicFramePr>
        <p:xfrm>
          <a:off x="718458" y="1362270"/>
          <a:ext cx="9825136" cy="434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4682">
                  <a:extLst>
                    <a:ext uri="{9D8B030D-6E8A-4147-A177-3AD203B41FA5}">
                      <a16:colId xmlns:a16="http://schemas.microsoft.com/office/drawing/2014/main" val="3331300717"/>
                    </a:ext>
                  </a:extLst>
                </a:gridCol>
                <a:gridCol w="3274682">
                  <a:extLst>
                    <a:ext uri="{9D8B030D-6E8A-4147-A177-3AD203B41FA5}">
                      <a16:colId xmlns:a16="http://schemas.microsoft.com/office/drawing/2014/main" val="401471234"/>
                    </a:ext>
                  </a:extLst>
                </a:gridCol>
                <a:gridCol w="3275772">
                  <a:extLst>
                    <a:ext uri="{9D8B030D-6E8A-4147-A177-3AD203B41FA5}">
                      <a16:colId xmlns:a16="http://schemas.microsoft.com/office/drawing/2014/main" val="3398743140"/>
                    </a:ext>
                  </a:extLst>
                </a:gridCol>
              </a:tblGrid>
              <a:tr h="34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/>
                        </a:rPr>
                        <a:t>Type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sng">
                          <a:effectLst/>
                        </a:rPr>
                        <a:t>Type 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sng">
                          <a:effectLst/>
                        </a:rPr>
                        <a:t>Type 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688213"/>
                  </a:ext>
                </a:extLst>
              </a:tr>
              <a:tr h="3304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 elevation of 2mm with a downward convex + incomplete / complete RBBB</a:t>
                      </a:r>
                      <a:endParaRPr lang="en-IN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Followed by negative T wave with little or no isoelectric separation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Saddle back </a:t>
                      </a:r>
                      <a:r>
                        <a:rPr lang="en-US" sz="2000" dirty="0" err="1">
                          <a:effectLst/>
                        </a:rPr>
                        <a:t>appeance</a:t>
                      </a:r>
                      <a:endParaRPr lang="en-IN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High take off ST segment elevation of </a:t>
                      </a:r>
                      <a:r>
                        <a:rPr lang="en-US" sz="2000" dirty="0" err="1">
                          <a:effectLst/>
                        </a:rPr>
                        <a:t>atleast</a:t>
                      </a:r>
                      <a:r>
                        <a:rPr lang="en-US" sz="2000" dirty="0">
                          <a:effectLst/>
                        </a:rPr>
                        <a:t> 2mm </a:t>
                      </a:r>
                      <a:endParaRPr lang="en-IN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trough displaying a ST elevation of &gt;1mm</a:t>
                      </a:r>
                      <a:endParaRPr lang="en-IN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positive / biphasic T wave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Saddle back or coved </a:t>
                      </a:r>
                      <a:r>
                        <a:rPr lang="en-US" sz="2000" dirty="0" err="1">
                          <a:effectLst/>
                        </a:rPr>
                        <a:t>apperance</a:t>
                      </a:r>
                      <a:r>
                        <a:rPr lang="en-US" sz="2000" dirty="0">
                          <a:effectLst/>
                        </a:rPr>
                        <a:t> of ST segment elevation &lt;1mm</a:t>
                      </a:r>
                      <a:endParaRPr lang="en-IN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678444"/>
                  </a:ext>
                </a:extLst>
              </a:tr>
              <a:tr h="700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Type 1 pattern is diagnostic of brugada syndrome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Type 2 or 3—suggestive not specific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99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358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F125-FCDE-F35F-22B6-383A0B1E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36D584-B11B-8E71-C8CA-BF0A8167A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6548"/>
            <a:ext cx="10515600" cy="2749491"/>
          </a:xfrm>
        </p:spPr>
      </p:pic>
    </p:spTree>
    <p:extLst>
      <p:ext uri="{BB962C8B-B14F-4D97-AF65-F5344CB8AC3E}">
        <p14:creationId xmlns:p14="http://schemas.microsoft.com/office/powerpoint/2010/main" val="2224220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2F17-9514-D921-1B44-CBE9247C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A794-6E69-CE76-EC73-F6BC9BB4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ECG findings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QT prolongation especially in right precordial leads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QRS fragmentation—multiple small spikes within the QRS complex—40% cases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 in 85% case with history of VF episode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breaks are due to arrhythmogenic substrates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 prolongation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0659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BDE8-A5E8-ABB5-80EF-4E1450A4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9393BA-EB3F-A392-581B-460D89252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2" y="796413"/>
            <a:ext cx="9950885" cy="6071593"/>
          </a:xfrm>
        </p:spPr>
      </p:pic>
    </p:spTree>
    <p:extLst>
      <p:ext uri="{BB962C8B-B14F-4D97-AF65-F5344CB8AC3E}">
        <p14:creationId xmlns:p14="http://schemas.microsoft.com/office/powerpoint/2010/main" val="1559149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5304" y="561594"/>
            <a:ext cx="2506345" cy="518159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Drug</a:t>
            </a:r>
            <a:r>
              <a:rPr sz="3200" spc="-90" dirty="0"/>
              <a:t> </a:t>
            </a:r>
            <a:r>
              <a:rPr sz="3200" spc="-10" dirty="0"/>
              <a:t>challenge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60575" y="1271334"/>
            <a:ext cx="8065770" cy="43745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55600" marR="5080" indent="-343535" algn="just">
              <a:lnSpc>
                <a:spcPct val="152800"/>
              </a:lnSpc>
              <a:spcBef>
                <a:spcPts val="55"/>
              </a:spcBef>
              <a:buFont typeface="Arial"/>
              <a:buChar char="•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Done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pts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resting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ECG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type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Brugada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pattern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having </a:t>
            </a:r>
            <a:r>
              <a:rPr sz="2150" dirty="0">
                <a:latin typeface="Calibri"/>
                <a:cs typeface="Calibri"/>
              </a:rPr>
              <a:t>family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h/o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sudden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death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&lt;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45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yrs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and/or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family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h/o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type </a:t>
            </a:r>
            <a:r>
              <a:rPr sz="2150" dirty="0">
                <a:latin typeface="Calibri"/>
                <a:cs typeface="Calibri"/>
              </a:rPr>
              <a:t>1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Brugada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pattern</a:t>
            </a:r>
            <a:r>
              <a:rPr sz="2150" spc="30" dirty="0">
                <a:latin typeface="Calibri"/>
                <a:cs typeface="Calibri"/>
              </a:rPr>
              <a:t>  </a:t>
            </a:r>
            <a:r>
              <a:rPr sz="2150" spc="-25" dirty="0">
                <a:latin typeface="Calibri"/>
                <a:cs typeface="Calibri"/>
              </a:rPr>
              <a:t>ECG</a:t>
            </a:r>
            <a:endParaRPr sz="2150" dirty="0">
              <a:latin typeface="Calibri"/>
              <a:cs typeface="Calibri"/>
            </a:endParaRPr>
          </a:p>
          <a:p>
            <a:pPr marL="355600" indent="-343535" algn="just">
              <a:spcBef>
                <a:spcPts val="1925"/>
              </a:spcBef>
              <a:buFont typeface="Arial"/>
              <a:buChar char="•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Drugs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used</a:t>
            </a:r>
            <a:endParaRPr sz="2150" dirty="0">
              <a:latin typeface="Calibri"/>
              <a:cs typeface="Calibri"/>
            </a:endParaRPr>
          </a:p>
          <a:p>
            <a:pPr marL="393700">
              <a:spcBef>
                <a:spcPts val="1930"/>
              </a:spcBef>
              <a:tabLst>
                <a:tab pos="2042795" algn="l"/>
              </a:tabLst>
            </a:pPr>
            <a:r>
              <a:rPr sz="2150" spc="-10" dirty="0">
                <a:latin typeface="Calibri"/>
                <a:cs typeface="Calibri"/>
              </a:rPr>
              <a:t>Flecainide</a:t>
            </a:r>
            <a:r>
              <a:rPr sz="2150" dirty="0">
                <a:latin typeface="Calibri"/>
                <a:cs typeface="Calibri"/>
              </a:rPr>
              <a:t>	: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mg/kg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over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iv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400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mg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PO</a:t>
            </a:r>
            <a:endParaRPr sz="2150" dirty="0">
              <a:latin typeface="Calibri"/>
              <a:cs typeface="Calibri"/>
            </a:endParaRPr>
          </a:p>
          <a:p>
            <a:pPr marL="393700" marR="2663825">
              <a:lnSpc>
                <a:spcPct val="173200"/>
              </a:lnSpc>
              <a:spcBef>
                <a:spcPts val="35"/>
              </a:spcBef>
              <a:tabLst>
                <a:tab pos="2023745" algn="l"/>
              </a:tabLst>
            </a:pPr>
            <a:r>
              <a:rPr sz="2150" dirty="0">
                <a:latin typeface="Calibri"/>
                <a:cs typeface="Calibri"/>
              </a:rPr>
              <a:t>Procainamide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: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mg/kg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over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min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iv </a:t>
            </a:r>
            <a:r>
              <a:rPr sz="2150" spc="-10" dirty="0">
                <a:latin typeface="Calibri"/>
                <a:cs typeface="Calibri"/>
              </a:rPr>
              <a:t>Ajmaline</a:t>
            </a:r>
            <a:r>
              <a:rPr sz="2150" dirty="0">
                <a:latin typeface="Calibri"/>
                <a:cs typeface="Calibri"/>
              </a:rPr>
              <a:t>	: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mg/kg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over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five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minutes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iv </a:t>
            </a:r>
            <a:r>
              <a:rPr sz="2150" spc="-10" dirty="0">
                <a:latin typeface="Calibri"/>
                <a:cs typeface="Calibri"/>
              </a:rPr>
              <a:t>Pilsicainide</a:t>
            </a:r>
            <a:r>
              <a:rPr sz="2150" dirty="0">
                <a:latin typeface="Calibri"/>
                <a:cs typeface="Calibri"/>
              </a:rPr>
              <a:t>	: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mg/kg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over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minutes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iv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1623-804C-82FF-05D1-0F225F0B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to be avoided in </a:t>
            </a:r>
            <a:r>
              <a:rPr lang="en-IN" dirty="0" err="1"/>
              <a:t>brugada</a:t>
            </a:r>
            <a:r>
              <a:rPr lang="en-IN" dirty="0"/>
              <a:t> </a:t>
            </a:r>
            <a:r>
              <a:rPr lang="en-IN" dirty="0" err="1"/>
              <a:t>syn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43EE-1A36-1F12-253B-3823F0B1D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Quinidine</a:t>
            </a:r>
          </a:p>
          <a:p>
            <a:pPr marL="514350" indent="-514350">
              <a:buAutoNum type="arabicPeriod"/>
            </a:pPr>
            <a:r>
              <a:rPr lang="en-IN" dirty="0"/>
              <a:t>Amiodarone</a:t>
            </a:r>
          </a:p>
          <a:p>
            <a:pPr marL="514350" indent="-514350">
              <a:buAutoNum type="arabicPeriod"/>
            </a:pPr>
            <a:r>
              <a:rPr lang="en-IN" dirty="0"/>
              <a:t>Procainamide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159F9-CD2C-C630-5EAC-6B2002B5F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790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76822"/>
            <a:ext cx="10515600" cy="902169"/>
          </a:xfrm>
          <a:prstGeom prst="rect">
            <a:avLst/>
          </a:prstGeom>
        </p:spPr>
        <p:txBody>
          <a:bodyPr vert="horz" wrap="square" lIns="0" tIns="344804" rIns="0" bIns="0" rtlCol="0" anchor="ctr">
            <a:spAutoFit/>
          </a:bodyPr>
          <a:lstStyle/>
          <a:p>
            <a:pPr marL="2506345">
              <a:lnSpc>
                <a:spcPct val="100000"/>
              </a:lnSpc>
              <a:spcBef>
                <a:spcPts val="130"/>
              </a:spcBef>
            </a:pPr>
            <a:r>
              <a:rPr sz="3600" b="1" u="sng" dirty="0"/>
              <a:t>Drug</a:t>
            </a:r>
            <a:r>
              <a:rPr sz="3600" b="1" u="sng" spc="-90" dirty="0"/>
              <a:t> </a:t>
            </a:r>
            <a:r>
              <a:rPr sz="3600" b="1" u="sng" spc="-10" dirty="0"/>
              <a:t>challenge</a:t>
            </a:r>
            <a:endParaRPr sz="3600" b="1" u="sng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26706" y="2114874"/>
            <a:ext cx="10515600" cy="406637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Indications</a:t>
            </a:r>
            <a:r>
              <a:rPr spc="95" dirty="0"/>
              <a:t> </a:t>
            </a:r>
            <a:r>
              <a:rPr dirty="0"/>
              <a:t>for</a:t>
            </a:r>
            <a:r>
              <a:rPr spc="110" dirty="0"/>
              <a:t> </a:t>
            </a:r>
            <a:r>
              <a:rPr dirty="0"/>
              <a:t>termination</a:t>
            </a:r>
            <a:r>
              <a:rPr spc="2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dirty="0"/>
              <a:t>the</a:t>
            </a:r>
            <a:r>
              <a:rPr spc="85" dirty="0"/>
              <a:t> </a:t>
            </a:r>
            <a:r>
              <a:rPr dirty="0"/>
              <a:t>drug</a:t>
            </a:r>
            <a:r>
              <a:rPr spc="60" dirty="0"/>
              <a:t> </a:t>
            </a:r>
            <a:r>
              <a:rPr dirty="0"/>
              <a:t>challenge</a:t>
            </a:r>
            <a:r>
              <a:rPr spc="85" dirty="0"/>
              <a:t> </a:t>
            </a:r>
            <a:r>
              <a:rPr spc="-10" dirty="0"/>
              <a:t>include:</a:t>
            </a: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Font typeface="Wingdings"/>
              <a:buChar char=""/>
              <a:tabLst>
                <a:tab pos="356235" algn="l"/>
                <a:tab pos="5494655" algn="l"/>
              </a:tabLst>
            </a:pPr>
            <a:r>
              <a:rPr dirty="0"/>
              <a:t>Development</a:t>
            </a:r>
            <a:r>
              <a:rPr spc="21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dirty="0"/>
              <a:t>diagnostic</a:t>
            </a:r>
            <a:r>
              <a:rPr spc="25" dirty="0"/>
              <a:t> </a:t>
            </a:r>
            <a:r>
              <a:rPr dirty="0"/>
              <a:t>type</a:t>
            </a:r>
            <a:r>
              <a:rPr spc="80" dirty="0"/>
              <a:t> </a:t>
            </a:r>
            <a:r>
              <a:rPr dirty="0"/>
              <a:t>1</a:t>
            </a:r>
            <a:r>
              <a:rPr spc="135" dirty="0"/>
              <a:t> </a:t>
            </a:r>
            <a:r>
              <a:rPr spc="-10" dirty="0"/>
              <a:t>Brugada</a:t>
            </a:r>
            <a:r>
              <a:rPr dirty="0"/>
              <a:t>	</a:t>
            </a:r>
            <a:r>
              <a:rPr spc="-10" dirty="0"/>
              <a:t>pattern</a:t>
            </a:r>
          </a:p>
          <a:p>
            <a:pPr marL="355600" marR="5080" indent="-343535">
              <a:lnSpc>
                <a:spcPct val="154300"/>
              </a:lnSpc>
              <a:spcBef>
                <a:spcPts val="52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/>
              <a:t>≥2</a:t>
            </a:r>
            <a:r>
              <a:rPr spc="60" dirty="0"/>
              <a:t> </a:t>
            </a:r>
            <a:r>
              <a:rPr dirty="0"/>
              <a:t>mm</a:t>
            </a:r>
            <a:r>
              <a:rPr spc="114" dirty="0"/>
              <a:t> </a:t>
            </a:r>
            <a:r>
              <a:rPr dirty="0"/>
              <a:t>increase</a:t>
            </a:r>
            <a:r>
              <a:rPr spc="9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ST</a:t>
            </a:r>
            <a:r>
              <a:rPr spc="35" dirty="0"/>
              <a:t> </a:t>
            </a:r>
            <a:r>
              <a:rPr dirty="0"/>
              <a:t>segment</a:t>
            </a:r>
            <a:r>
              <a:rPr spc="220" dirty="0"/>
              <a:t> </a:t>
            </a:r>
            <a:r>
              <a:rPr dirty="0"/>
              <a:t>elevation</a:t>
            </a:r>
            <a:r>
              <a:rPr spc="30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pts</a:t>
            </a:r>
            <a:r>
              <a:rPr spc="25" dirty="0"/>
              <a:t> </a:t>
            </a:r>
            <a:r>
              <a:rPr dirty="0"/>
              <a:t>with</a:t>
            </a:r>
            <a:r>
              <a:rPr spc="30" dirty="0"/>
              <a:t> </a:t>
            </a:r>
            <a:r>
              <a:rPr dirty="0"/>
              <a:t>type</a:t>
            </a:r>
            <a:r>
              <a:rPr spc="90" dirty="0"/>
              <a:t> </a:t>
            </a:r>
            <a:r>
              <a:rPr dirty="0"/>
              <a:t>2</a:t>
            </a:r>
            <a:r>
              <a:rPr spc="105" dirty="0"/>
              <a:t> </a:t>
            </a:r>
            <a:r>
              <a:rPr spc="-10" dirty="0"/>
              <a:t>Brugada </a:t>
            </a:r>
            <a:r>
              <a:rPr dirty="0"/>
              <a:t>ECG</a:t>
            </a:r>
            <a:r>
              <a:rPr spc="65" dirty="0"/>
              <a:t> </a:t>
            </a:r>
            <a:r>
              <a:rPr spc="-10" dirty="0"/>
              <a:t>pattern</a:t>
            </a:r>
          </a:p>
          <a:p>
            <a:pPr marL="355600" indent="-343535">
              <a:lnSpc>
                <a:spcPct val="100000"/>
              </a:lnSpc>
              <a:spcBef>
                <a:spcPts val="192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/>
              <a:t>Development</a:t>
            </a:r>
            <a:r>
              <a:rPr spc="180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ventricular</a:t>
            </a:r>
            <a:r>
              <a:rPr spc="90" dirty="0"/>
              <a:t> </a:t>
            </a:r>
            <a:r>
              <a:rPr dirty="0"/>
              <a:t>premature</a:t>
            </a:r>
            <a:r>
              <a:rPr spc="60" dirty="0"/>
              <a:t> </a:t>
            </a:r>
            <a:r>
              <a:rPr dirty="0"/>
              <a:t>beats</a:t>
            </a:r>
            <a:r>
              <a:rPr spc="65" dirty="0"/>
              <a:t> </a:t>
            </a:r>
            <a:r>
              <a:rPr dirty="0"/>
              <a:t>or</a:t>
            </a:r>
            <a:r>
              <a:rPr spc="15" dirty="0"/>
              <a:t> </a:t>
            </a:r>
            <a:r>
              <a:rPr dirty="0"/>
              <a:t>other</a:t>
            </a:r>
            <a:r>
              <a:rPr spc="85" dirty="0"/>
              <a:t> </a:t>
            </a:r>
            <a:r>
              <a:rPr spc="-10" dirty="0"/>
              <a:t>arrhythmias</a:t>
            </a:r>
          </a:p>
          <a:p>
            <a:pPr marL="355600" indent="-343535">
              <a:lnSpc>
                <a:spcPct val="100000"/>
              </a:lnSpc>
              <a:spcBef>
                <a:spcPts val="193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/>
              <a:t>Widening</a:t>
            </a:r>
            <a:r>
              <a:rPr spc="145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QRS</a:t>
            </a:r>
            <a:r>
              <a:rPr spc="20" dirty="0"/>
              <a:t> </a:t>
            </a:r>
            <a:r>
              <a:rPr dirty="0"/>
              <a:t>≥30</a:t>
            </a:r>
            <a:r>
              <a:rPr spc="65" dirty="0"/>
              <a:t> </a:t>
            </a:r>
            <a:r>
              <a:rPr dirty="0"/>
              <a:t>percent</a:t>
            </a:r>
            <a:r>
              <a:rPr spc="145" dirty="0"/>
              <a:t> </a:t>
            </a:r>
            <a:r>
              <a:rPr dirty="0"/>
              <a:t>above</a:t>
            </a:r>
            <a:r>
              <a:rPr spc="85" dirty="0"/>
              <a:t> </a:t>
            </a:r>
            <a:r>
              <a:rPr spc="-10" dirty="0"/>
              <a:t>baseline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2DE9-551C-313C-4610-1F501434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 fontScale="90000"/>
          </a:bodyPr>
          <a:lstStyle/>
          <a:p>
            <a:r>
              <a:rPr lang="en-IN" dirty="0"/>
              <a:t>Causes of </a:t>
            </a:r>
            <a:r>
              <a:rPr lang="en-IN" dirty="0" err="1"/>
              <a:t>Brugada</a:t>
            </a:r>
            <a:r>
              <a:rPr lang="en-IN" dirty="0"/>
              <a:t> like pattern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E75BC4-9B3F-33E2-03D6-FDEBE419D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009"/>
              </p:ext>
            </p:extLst>
          </p:nvPr>
        </p:nvGraphicFramePr>
        <p:xfrm>
          <a:off x="838200" y="1825625"/>
          <a:ext cx="10515600" cy="388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39670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8802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Acute 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Persistent 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4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pericarditis / myocarditis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MI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Pulmonary embolism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Prinzmetals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angina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Dissecting aortic aneurysm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Hypothermia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defibrillation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Atypical RBBB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LVH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repolarization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Athletes heart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Duchene muscular dystrophy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Friedrich’s ataxia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Spinomuscular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atrophy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Arrhythmogenic RV dysplasia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Chaga’s disease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compression of RVOT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41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38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56968"/>
            <a:ext cx="10515600" cy="541879"/>
          </a:xfrm>
          <a:prstGeom prst="rect">
            <a:avLst/>
          </a:prstGeom>
        </p:spPr>
        <p:txBody>
          <a:bodyPr vert="horz" wrap="square" lIns="0" tIns="71818" rIns="0" bIns="0" rtlCol="0" anchor="ctr">
            <a:spAutoFit/>
          </a:bodyPr>
          <a:lstStyle/>
          <a:p>
            <a:pPr marL="1210310">
              <a:lnSpc>
                <a:spcPct val="100000"/>
              </a:lnSpc>
              <a:spcBef>
                <a:spcPts val="125"/>
              </a:spcBef>
            </a:pPr>
            <a:r>
              <a:rPr sz="3050" dirty="0"/>
              <a:t>Brugada</a:t>
            </a:r>
            <a:r>
              <a:rPr sz="3050" spc="60" dirty="0"/>
              <a:t> </a:t>
            </a:r>
            <a:r>
              <a:rPr sz="3050" dirty="0"/>
              <a:t>:</a:t>
            </a:r>
            <a:r>
              <a:rPr sz="3050" spc="-40" dirty="0"/>
              <a:t> </a:t>
            </a:r>
            <a:r>
              <a:rPr sz="3050" dirty="0"/>
              <a:t>Diagnostic</a:t>
            </a:r>
            <a:r>
              <a:rPr sz="3050" spc="75" dirty="0"/>
              <a:t> </a:t>
            </a:r>
            <a:r>
              <a:rPr sz="3050" spc="-10" dirty="0"/>
              <a:t>criteria</a:t>
            </a:r>
            <a:endParaRPr sz="3050" dirty="0"/>
          </a:p>
        </p:txBody>
      </p:sp>
      <p:sp>
        <p:nvSpPr>
          <p:cNvPr id="3" name="object 3"/>
          <p:cNvSpPr txBox="1"/>
          <p:nvPr/>
        </p:nvSpPr>
        <p:spPr>
          <a:xfrm>
            <a:off x="1984376" y="1349311"/>
            <a:ext cx="7759065" cy="5222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162560" indent="-343535">
              <a:lnSpc>
                <a:spcPct val="103400"/>
              </a:lnSpc>
              <a:spcBef>
                <a:spcPts val="40"/>
              </a:spcBef>
              <a:tabLst>
                <a:tab pos="7201534" algn="l"/>
              </a:tabLst>
            </a:pPr>
            <a:r>
              <a:rPr sz="2150" dirty="0">
                <a:latin typeface="Calibri"/>
                <a:cs typeface="Calibri"/>
              </a:rPr>
              <a:t>Appearance</a:t>
            </a:r>
            <a:r>
              <a:rPr sz="2150" spc="2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type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ST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segment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elevation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(coved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type)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&gt;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1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-25" dirty="0">
                <a:latin typeface="Calibri"/>
                <a:cs typeface="Calibri"/>
              </a:rPr>
              <a:t>rt </a:t>
            </a:r>
            <a:r>
              <a:rPr sz="2150" dirty="0">
                <a:latin typeface="Calibri"/>
                <a:cs typeface="Calibri"/>
              </a:rPr>
              <a:t>precordial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lead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(V1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-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V3)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presence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absence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sodium </a:t>
            </a:r>
            <a:r>
              <a:rPr sz="2150" dirty="0">
                <a:latin typeface="Calibri"/>
                <a:cs typeface="Calibri"/>
              </a:rPr>
              <a:t>channel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blocker,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plus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least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following: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Documented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ventricular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fibrillation.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Polymorphic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ventricular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tachycardia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(VT).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0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Family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h/o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sudden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cardiac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death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less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than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45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years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age.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650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Family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h/o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type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Brugada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pattern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ECG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changes.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Inducible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VT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during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electrophysiology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study.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Unexplained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syncope.</a:t>
            </a:r>
            <a:endParaRPr sz="215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150" dirty="0">
                <a:latin typeface="Calibri"/>
                <a:cs typeface="Calibri"/>
              </a:rPr>
              <a:t>Nocturnal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agonal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respiration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700">
              <a:latin typeface="Calibri"/>
              <a:cs typeface="Calibri"/>
            </a:endParaRPr>
          </a:p>
          <a:p>
            <a:pPr marL="460375"/>
            <a:r>
              <a:rPr sz="2150" dirty="0">
                <a:latin typeface="Calibri"/>
                <a:cs typeface="Calibri"/>
              </a:rPr>
              <a:t>Type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2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type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ECG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diagnostic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Brugada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syndrome</a:t>
            </a:r>
            <a:endParaRPr sz="215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200">
              <a:latin typeface="Calibri"/>
              <a:cs typeface="Calibri"/>
            </a:endParaRPr>
          </a:p>
          <a:p>
            <a:pPr marL="1690370"/>
            <a:r>
              <a:rPr b="1" dirty="0">
                <a:latin typeface="Calibri"/>
                <a:cs typeface="Calibri"/>
              </a:rPr>
              <a:t>Second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Consensus</a:t>
            </a:r>
            <a:r>
              <a:rPr b="1" spc="-1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Conference</a:t>
            </a:r>
            <a:r>
              <a:rPr b="1" spc="-1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:</a:t>
            </a:r>
            <a:r>
              <a:rPr b="1" spc="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Europeon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Heart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Rhythm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Society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7121-0BD8-A64B-BBC0-37459E55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B97-B665-5AD5-AD3E-FD1D84A217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ICD</a:t>
            </a:r>
            <a:endParaRPr lang="en-I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Pharmacological treatment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Quinidine</a:t>
            </a:r>
            <a:r>
              <a:rPr lang="en-US" sz="40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 1 to 1.5 g/day of quinidine sulfate or 600 to 900 mg/day of hydroquinidine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4000" dirty="0">
                <a:solidFill>
                  <a:srgbClr val="232323"/>
                </a:solidFill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Amiodarone 400mg BD or TID x 1-2 weeks</a:t>
            </a:r>
            <a:r>
              <a:rPr lang="en-US" sz="4000" dirty="0">
                <a:solidFill>
                  <a:srgbClr val="232323"/>
                </a:solidFill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200mg /day</a:t>
            </a:r>
            <a:endParaRPr lang="en-I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2ABBD-A659-41CA-94C5-C3F92516D7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 treatment of fever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sports-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Asymptomatic—no restriction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symptoms, at present asymptomatic for 3 months on treatment—no restriction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dehydration and hyperthermia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8088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8418BC-ABFD-D3F4-D0B0-E2B1C311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F7B4F9-921D-9D9A-1809-695A20A4A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5303"/>
            <a:ext cx="11088328" cy="5901660"/>
          </a:xfrm>
        </p:spPr>
      </p:pic>
    </p:spTree>
    <p:extLst>
      <p:ext uri="{BB962C8B-B14F-4D97-AF65-F5344CB8AC3E}">
        <p14:creationId xmlns:p14="http://schemas.microsoft.com/office/powerpoint/2010/main" val="445172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36B6CC-FFAE-99D1-E758-010C7894E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Short QT syndrome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91E6F20-2F9B-C0EB-4511-78C18B388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Ultrashort QT (&lt;320ms) with peaked T waves in precordial leads often with early repolarization changes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6871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88DC-CB23-1267-0044-2B755332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E966CE-F0D1-3105-768A-7ED952307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7" y="653100"/>
            <a:ext cx="8249264" cy="5523863"/>
          </a:xfrm>
        </p:spPr>
      </p:pic>
    </p:spTree>
    <p:extLst>
      <p:ext uri="{BB962C8B-B14F-4D97-AF65-F5344CB8AC3E}">
        <p14:creationId xmlns:p14="http://schemas.microsoft.com/office/powerpoint/2010/main" val="673004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CA02-497A-9342-F510-08C993D1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2526-EF51-EED0-34AC-181434B9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QT &lt;320ms, paroxysmal AF, syncope and increased risk of SCD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Syncope and cardiac arrest during rest or sleep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5818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C1B4-F225-008D-B9ED-AF76D992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B67789-560A-EEE8-1F71-5B98495D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17" y="640973"/>
            <a:ext cx="8395132" cy="5535990"/>
          </a:xfrm>
        </p:spPr>
      </p:pic>
    </p:spTree>
    <p:extLst>
      <p:ext uri="{BB962C8B-B14F-4D97-AF65-F5344CB8AC3E}">
        <p14:creationId xmlns:p14="http://schemas.microsoft.com/office/powerpoint/2010/main" val="3140631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11E-E48A-DC22-B82F-21AFACBB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en-IN" dirty="0"/>
              <a:t>Pathophysiology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2973-2179-DF6F-7EA1-F60333EE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980"/>
            <a:ext cx="10515600" cy="5010636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in shortening of action potential across thickness of myocardium—more shortened in epicardium and endocardium—increased risk of re-entry circuit in atrium and ventricle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331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5D10-0C8E-1788-A0BE-E51D3114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Cardiac sodium channel overlap syndrome—</a:t>
            </a:r>
            <a:r>
              <a:rPr lang="en-IN" dirty="0" err="1"/>
              <a:t>doesnot</a:t>
            </a:r>
            <a:r>
              <a:rPr lang="en-IN" dirty="0"/>
              <a:t>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C782-3046-E5E0-FFE6-68CE152D9E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LQTS</a:t>
            </a:r>
          </a:p>
          <a:p>
            <a:pPr marL="514350" indent="-514350">
              <a:buAutoNum type="arabicPeriod"/>
            </a:pPr>
            <a:r>
              <a:rPr lang="en-IN" dirty="0" err="1"/>
              <a:t>Brugada</a:t>
            </a:r>
            <a:r>
              <a:rPr lang="en-IN" dirty="0"/>
              <a:t> </a:t>
            </a:r>
            <a:r>
              <a:rPr lang="en-IN" dirty="0" err="1"/>
              <a:t>syn</a:t>
            </a:r>
            <a:endParaRPr lang="en-IN" dirty="0"/>
          </a:p>
          <a:p>
            <a:pPr marL="514350" indent="-514350">
              <a:buAutoNum type="arabicPeriod"/>
            </a:pPr>
            <a:r>
              <a:rPr lang="en-IN" dirty="0"/>
              <a:t>Sinus node dysfunction</a:t>
            </a:r>
          </a:p>
          <a:p>
            <a:pPr marL="514350" indent="-514350">
              <a:buAutoNum type="arabicPeriod"/>
            </a:pPr>
            <a:r>
              <a:rPr lang="en-IN" dirty="0"/>
              <a:t>Progressive cardiac conduction disorder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BCA7B-E0A9-EC7F-449C-6ABA86BF8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6448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95FB-3BD1-C971-0B29-E643F35F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5ECA5-2C5D-C8C3-2237-FCD1906D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M:W 3:1--Risk of cardiac arrest M=F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of presentation—infancy to elderly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age==20-30yrs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arrest incidence—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peak—1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life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peak—20-40yrs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history of SQTS / SCD 72%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2520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D627-472B-BA5A-7495-9A47516D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9966-79B7-F124-DDF9-CEFECF4F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features-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arrest 33%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 30%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Syncope 14%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during sleep / rest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294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6CD9-27AD-818A-17F7-0725A89B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FB774-221A-0295-8AD1-F7F740F3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QT &lt;320 (QTc &lt;340)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 peaked T waves with short / absent ST segment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is symmetric in SQT1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is asymmetric in SQT2-4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is inverted in SQT2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ST elevation in V1V2—SQT-5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5369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21B1F-39F9-95E6-C099-7D8BC6DC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A1EA0-5173-9FCB-9AF1-DE846DC18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312987-5939-5AEC-824A-C6BA0BBA1B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4"/>
            <a:ext cx="6172200" cy="655084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1D8E43-D830-0FBF-90FB-0FB5054B9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err="1"/>
              <a:t>Gallob</a:t>
            </a:r>
            <a:r>
              <a:rPr lang="en-IN" dirty="0"/>
              <a:t> score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ADDBE8-072F-5764-5D99-1EDB7BFBF5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probablity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=/&gt; 4—high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3—intermediate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&lt;/= low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9911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B31DD8-2FA6-3B12-E94F-94FF4306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88056F-A0FD-365A-821B-DBA3C43DF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526209"/>
              </p:ext>
            </p:extLst>
          </p:nvPr>
        </p:nvGraphicFramePr>
        <p:xfrm>
          <a:off x="1268361" y="1799303"/>
          <a:ext cx="9320981" cy="2544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977">
                  <a:extLst>
                    <a:ext uri="{9D8B030D-6E8A-4147-A177-3AD203B41FA5}">
                      <a16:colId xmlns:a16="http://schemas.microsoft.com/office/drawing/2014/main" val="3524668092"/>
                    </a:ext>
                  </a:extLst>
                </a:gridCol>
                <a:gridCol w="7274004">
                  <a:extLst>
                    <a:ext uri="{9D8B030D-6E8A-4147-A177-3AD203B41FA5}">
                      <a16:colId xmlns:a16="http://schemas.microsoft.com/office/drawing/2014/main" val="1854910844"/>
                    </a:ext>
                  </a:extLst>
                </a:gridCol>
              </a:tblGrid>
              <a:tr h="636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  <a:latin typeface="+mj-lt"/>
                        </a:rPr>
                        <a:t>Class 1</a:t>
                      </a:r>
                      <a:endParaRPr lang="en-IN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  <a:latin typeface="+mj-lt"/>
                        </a:rPr>
                        <a:t>Asymptomatic—observation</a:t>
                      </a:r>
                      <a:endParaRPr lang="en-IN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776787"/>
                  </a:ext>
                </a:extLst>
              </a:tr>
              <a:tr h="636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  <a:latin typeface="+mj-lt"/>
                        </a:rPr>
                        <a:t>Class 1</a:t>
                      </a:r>
                      <a:endParaRPr lang="en-IN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  <a:latin typeface="+mj-lt"/>
                        </a:rPr>
                        <a:t>Symptomatic—ICD</a:t>
                      </a:r>
                      <a:endParaRPr lang="en-IN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42820"/>
                  </a:ext>
                </a:extLst>
              </a:tr>
              <a:tr h="636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  <a:latin typeface="+mj-lt"/>
                        </a:rPr>
                        <a:t>Class 2a</a:t>
                      </a:r>
                      <a:endParaRPr lang="en-IN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  <a:latin typeface="+mj-lt"/>
                        </a:rPr>
                        <a:t>SQT syn with recurrent / sustained VA—quinidine</a:t>
                      </a:r>
                      <a:endParaRPr lang="en-IN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651765"/>
                  </a:ext>
                </a:extLst>
              </a:tr>
              <a:tr h="636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  <a:latin typeface="+mj-lt"/>
                        </a:rPr>
                        <a:t>Class 2a</a:t>
                      </a:r>
                      <a:endParaRPr lang="en-IN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  <a:latin typeface="+mj-lt"/>
                        </a:rPr>
                        <a:t>SQT </a:t>
                      </a:r>
                      <a:r>
                        <a:rPr lang="en-IN" sz="2000" dirty="0" err="1">
                          <a:effectLst/>
                          <a:latin typeface="+mj-lt"/>
                        </a:rPr>
                        <a:t>syn</a:t>
                      </a:r>
                      <a:r>
                        <a:rPr lang="en-IN" sz="2000" dirty="0">
                          <a:effectLst/>
                          <a:latin typeface="+mj-lt"/>
                        </a:rPr>
                        <a:t> with electrical </a:t>
                      </a:r>
                      <a:r>
                        <a:rPr lang="en-IN" sz="2000" dirty="0" err="1">
                          <a:effectLst/>
                          <a:latin typeface="+mj-lt"/>
                        </a:rPr>
                        <a:t>strom</a:t>
                      </a:r>
                      <a:r>
                        <a:rPr lang="en-IN" sz="2000" dirty="0">
                          <a:effectLst/>
                          <a:latin typeface="+mj-lt"/>
                        </a:rPr>
                        <a:t>—isoprenaline infusion</a:t>
                      </a:r>
                      <a:endParaRPr lang="en-IN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41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39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C8A4-9589-449F-609D-9D72AC7B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8A22-8A25-3A61-F841-A98253E3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Disopyramide and amiodarone has shown to increase QT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restriction from competitive sports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514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1028-406A-6E46-7799-2A92FD1CB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Catecholaminergic polymorphic ventricular tachycardia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64016-49D7-77A0-958F-15ABF2D2D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01042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D3F5-701E-48BC-0394-50E3AFF2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/>
          </a:bodyPr>
          <a:lstStyle/>
          <a:p>
            <a:r>
              <a:rPr lang="en-IN" sz="3600" dirty="0"/>
              <a:t>Calcium and pathogenesis of CPVT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C9F6-8891-131A-EABF-9E40D72B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054"/>
            <a:ext cx="10515600" cy="521590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Calcium induced calcium release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Calcium influx into cell via L type calcium channel during Action potential plateau trigger more massive Calcium release from Sarcoplasmic reticulum into cytosol via RYR2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cytosolic calcium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calcium binds to troponin C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contraction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Diastole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Calcium in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cystole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pumped into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Sacroplasmic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reticulum by sarcoplasmic / endoplasmic reticulum calcium ATPase—controlled by phosphoprotein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phospholamban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amount of calcium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of cell by Na Cal exchange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8383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7250-49C1-D355-5957-498D3501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0961-357B-30F5-95EE-82B7C0A97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RYR-2 mutation—diastolic calcium leak into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cystole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diastole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Calsequestrin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—Ca storage protein into Sarcoplasmic reticulum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binds to calcium during diastole—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calsequestrin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mutation –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spontenous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calcium release during diastole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Calmodulin—bind to RYR2 -- mutation causes –excessive calcium release via RYR2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cytosolic calcium—activation of Na Ca exchange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 inward current (transient inward current) 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depolarization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0999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E6A-F28B-6BFE-D19C-ADAFE4B4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A3B7C-DE00-ED56-5246-9B874B57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adrenergic stimulation—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calcium into cell via L type Calcium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storage of Calcium into sarcoplasmic reticulum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841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4BDB-A3C6-CA11-120A-D991EE47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0 of action potential –predominant current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A945-7B48-84DB-77D9-4CCF781B9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/>
              <a:t>Na into cytoplasm</a:t>
            </a:r>
          </a:p>
          <a:p>
            <a:pPr marL="514350" indent="-514350">
              <a:buAutoNum type="arabicPeriod"/>
            </a:pPr>
            <a:r>
              <a:rPr lang="en-IN" dirty="0"/>
              <a:t>Na out of cytoplasm</a:t>
            </a:r>
          </a:p>
          <a:p>
            <a:pPr marL="514350" indent="-514350">
              <a:buAutoNum type="arabicPeriod"/>
            </a:pPr>
            <a:r>
              <a:rPr lang="en-IN" dirty="0"/>
              <a:t>K into cell</a:t>
            </a:r>
          </a:p>
          <a:p>
            <a:pPr marL="514350" indent="-514350">
              <a:buAutoNum type="arabicPeriod"/>
            </a:pPr>
            <a:r>
              <a:rPr lang="en-IN" dirty="0"/>
              <a:t>K out of cell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C21F-A5BB-F384-664C-63FCBE1216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752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3999-2831-1C12-C10F-DC733D4D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malignant inherited arrhythmia characterized by exercise or stress induced polymorphic / bidirectional VT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CF8ED-0353-117B-2B60-65C08A00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1:10000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induced syncope / sudden death in otherwise structurally normal heart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 at rest—bradycardia and subtle U waves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stress test / catecholamine provocation test—bidirectional VT – more specific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sensitive—exercise induced premature ventricular complexes in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bigeminity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of first presentation infancy-40yrs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family history of SCD 1/3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671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0531-70D4-FD5B-64AA-B3911018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1CE3E-7888-C55A-D907-EDD1CE12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 worsening of arrhythmia with increasing exercise workload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 rate 110-130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monophorphic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VPC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polymorphic VPC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bigeminity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couplets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sustained Vt-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bidirectional VT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polymorphic VT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VF</a:t>
            </a:r>
          </a:p>
          <a:p>
            <a:pPr marL="0" indent="0">
              <a:buNone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Disappearance in the first minute of recovery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87367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1316-717F-1D18-FD32-DDFA21FD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C9AC7-8F6A-992C-91D7-677DD3C51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0" y="746449"/>
            <a:ext cx="9609707" cy="5247647"/>
          </a:xfrm>
        </p:spPr>
      </p:pic>
    </p:spTree>
    <p:extLst>
      <p:ext uri="{BB962C8B-B14F-4D97-AF65-F5344CB8AC3E}">
        <p14:creationId xmlns:p14="http://schemas.microsoft.com/office/powerpoint/2010/main" val="22745528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7FE0-3761-4867-54A9-D9E4A343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0BAB-5AD7-772C-B114-9392A6995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blockers</a:t>
            </a:r>
          </a:p>
          <a:p>
            <a:pPr>
              <a:lnSpc>
                <a:spcPct val="107000"/>
              </a:lnSpc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episodes on maximum tolerated betablockers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flecainamide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/ verapamil added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+/- ICD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Catheter ablation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 cervicothoracic sympathectomy—T1-T4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succus rate 90%--&gt; indication—after adequate pharmacotherapy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sport – not allowed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9659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A11A5-40DA-911A-3386-B79DB5BE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/>
              <a:t>Early repolarization syndrome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0BF2E-A304-4477-5FB2-5F8A7CBE6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3605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07E215-C85E-D2A0-D875-096DCABB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923"/>
            <a:ext cx="10515600" cy="54690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point elevation &gt;/= 1mm above baseline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manifests as—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QRS slurring at the transition of the QRS to the ST segment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Notching – a positive deflection inscribed on terminal S wave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segment elevation with upper concavity and prominent T waves in &gt;/= 2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contigous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leads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IN" sz="20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0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1-13%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in—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and young adults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 American and south east Asian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Atheletes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—due to increased vascular tone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5750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C42-733A-E9AC-5EE1-80F8296B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9238E-0672-F254-6C09-237385D28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" y="669137"/>
            <a:ext cx="9832258" cy="5271615"/>
          </a:xfrm>
        </p:spPr>
      </p:pic>
    </p:spTree>
    <p:extLst>
      <p:ext uri="{BB962C8B-B14F-4D97-AF65-F5344CB8AC3E}">
        <p14:creationId xmlns:p14="http://schemas.microsoft.com/office/powerpoint/2010/main" val="5702851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05FE-63FB-6C3C-19D2-4AE3D7C9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613"/>
            <a:ext cx="10515600" cy="568535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Ito channel more common in ventricular epicardium than endocardium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epicardial action potential when compared to endocardial action potential—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Shorter duration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Prominent phase 1 notch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Spike and dome morphology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voltage gradient between epicardium and endocardium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leads to normal J wave in ECG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J wave / ST elevation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due to net outward shift of current—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outward K current—Ito,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Ikr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Kach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Katp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inward current—Ina, I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462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15B5-BEE1-A5B0-6F54-0C3A66C3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103"/>
            <a:ext cx="10515600" cy="55968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wave in EPS increases markedly just before arrhythmogenic event (hallmark of disease)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 shift in current—partial or complete loss the dome of AP in epicardium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loss of activation of I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dome of AP propagates from region where it is present (mid myocardium and endocardium)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region where it is absent (epicardium)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leads to phase 2 re-entry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coupled PVCs—falling on descending limb of T wave (R on T phenomenon)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trigger transmural re-entry and polymorphic VT/ VF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wave can be increase in hypothermia—hence arrhythmogenicity increases in hypothermia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3913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CD-9ED7-E939-ACB5-01803E67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FD0F-116E-F6A3-F2A6-2C9C4E6B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Asymptomatic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Idiopathic VF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066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FD68-2DA6-8AA6-9851-EC51A50A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Predominant channel maintaining resting membrane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17EE-21D9-639A-BBFC-2C54C4463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err="1"/>
              <a:t>NaK</a:t>
            </a:r>
            <a:r>
              <a:rPr lang="en-IN" dirty="0"/>
              <a:t> ATPase</a:t>
            </a:r>
          </a:p>
          <a:p>
            <a:pPr marL="526415" indent="-514350">
              <a:spcBef>
                <a:spcPts val="5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IN" sz="2800" dirty="0">
                <a:latin typeface="Calibri"/>
                <a:cs typeface="Calibri"/>
              </a:rPr>
              <a:t>slowly</a:t>
            </a:r>
            <a:r>
              <a:rPr lang="en-IN" sz="2800" spc="13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activating</a:t>
            </a:r>
            <a:r>
              <a:rPr lang="en-IN" sz="2800" spc="-70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delayed</a:t>
            </a:r>
            <a:r>
              <a:rPr lang="en-IN" sz="2800" spc="21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rectifier</a:t>
            </a:r>
            <a:r>
              <a:rPr lang="en-IN" sz="2800" spc="140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cardiac</a:t>
            </a:r>
            <a:r>
              <a:rPr lang="en-IN" sz="2800" spc="-3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potassium</a:t>
            </a:r>
            <a:r>
              <a:rPr lang="en-IN" sz="2800" spc="215" dirty="0">
                <a:latin typeface="Calibri"/>
                <a:cs typeface="Calibri"/>
              </a:rPr>
              <a:t> </a:t>
            </a:r>
            <a:r>
              <a:rPr lang="en-IN" sz="2800" spc="-10" dirty="0">
                <a:latin typeface="Calibri"/>
                <a:cs typeface="Calibri"/>
              </a:rPr>
              <a:t>channel (I Ks)</a:t>
            </a:r>
            <a:endParaRPr lang="en-IN" sz="2800" dirty="0">
              <a:latin typeface="Calibri"/>
              <a:cs typeface="Calibri"/>
            </a:endParaRPr>
          </a:p>
          <a:p>
            <a:pPr marL="526415" indent="-514350"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IN" sz="2800" dirty="0">
                <a:latin typeface="Calibri"/>
                <a:cs typeface="Calibri"/>
              </a:rPr>
              <a:t>rapid</a:t>
            </a:r>
            <a:r>
              <a:rPr lang="en-IN" sz="2800" spc="90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delayed</a:t>
            </a:r>
            <a:r>
              <a:rPr lang="en-IN" sz="2800" spc="16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rectifier</a:t>
            </a:r>
            <a:r>
              <a:rPr lang="en-IN" sz="2800" spc="15" dirty="0">
                <a:latin typeface="Calibri"/>
                <a:cs typeface="Calibri"/>
              </a:rPr>
              <a:t> </a:t>
            </a:r>
            <a:r>
              <a:rPr lang="en-IN" sz="2800" dirty="0">
                <a:latin typeface="Calibri"/>
                <a:cs typeface="Calibri"/>
              </a:rPr>
              <a:t>potassium</a:t>
            </a:r>
            <a:r>
              <a:rPr lang="en-IN" sz="2800" spc="165" dirty="0">
                <a:latin typeface="Calibri"/>
                <a:cs typeface="Calibri"/>
              </a:rPr>
              <a:t> </a:t>
            </a:r>
            <a:r>
              <a:rPr lang="en-IN" sz="2800" spc="-10" dirty="0">
                <a:latin typeface="Calibri"/>
                <a:cs typeface="Calibri"/>
              </a:rPr>
              <a:t>channel (I Kr)</a:t>
            </a:r>
          </a:p>
          <a:p>
            <a:pPr marL="526415" indent="-514350"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IN" spc="-10" dirty="0">
                <a:latin typeface="Calibri"/>
                <a:cs typeface="Calibri"/>
              </a:rPr>
              <a:t>Funny current (I f)</a:t>
            </a:r>
            <a:endParaRPr lang="en-IN" dirty="0"/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A76EB-51EC-E5DE-6B63-733EF916E6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0254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D4C1-D50E-6DD6-C7E5-45BFA099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940"/>
          </a:xfrm>
        </p:spPr>
        <p:txBody>
          <a:bodyPr>
            <a:normAutofit fontScale="90000"/>
          </a:bodyPr>
          <a:lstStyle/>
          <a:p>
            <a:r>
              <a:rPr lang="en-IN" sz="4000" dirty="0" err="1"/>
              <a:t>Ecg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564C-8220-A04D-A288-583CA801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219"/>
            <a:ext cx="10515600" cy="51347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QRS ST segment elevation &gt;/= 0.1mV in =/&gt; 2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contigous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inferolateral leads (1, 2, 3,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V4-V6)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J point elevation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Slurring—smooth transition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Notching—positive deflection in S wave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segment after J point-- types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with 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 segment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with 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descending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 segment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with 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ascending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 segment—upsloping ST segment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06259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05C6-60F4-4226-8669-689350B2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467DC9-9198-FD86-F545-633FD724E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4" y="798839"/>
            <a:ext cx="7430423" cy="5378124"/>
          </a:xfrm>
        </p:spPr>
      </p:pic>
    </p:spTree>
    <p:extLst>
      <p:ext uri="{BB962C8B-B14F-4D97-AF65-F5344CB8AC3E}">
        <p14:creationId xmlns:p14="http://schemas.microsoft.com/office/powerpoint/2010/main" val="41054783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B35C-534A-9A9B-1B5C-B1CFC9D3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ERS according to risk of arrhythmias</a:t>
            </a:r>
            <a:endParaRPr lang="en-IN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E48568-FB5C-E88D-A55C-490542CE8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050"/>
              </p:ext>
            </p:extLst>
          </p:nvPr>
        </p:nvGraphicFramePr>
        <p:xfrm>
          <a:off x="334297" y="2244157"/>
          <a:ext cx="8624283" cy="2299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475">
                  <a:extLst>
                    <a:ext uri="{9D8B030D-6E8A-4147-A177-3AD203B41FA5}">
                      <a16:colId xmlns:a16="http://schemas.microsoft.com/office/drawing/2014/main" val="756890966"/>
                    </a:ext>
                  </a:extLst>
                </a:gridCol>
                <a:gridCol w="4936260">
                  <a:extLst>
                    <a:ext uri="{9D8B030D-6E8A-4147-A177-3AD203B41FA5}">
                      <a16:colId xmlns:a16="http://schemas.microsoft.com/office/drawing/2014/main" val="2579961377"/>
                    </a:ext>
                  </a:extLst>
                </a:gridCol>
                <a:gridCol w="2039548">
                  <a:extLst>
                    <a:ext uri="{9D8B030D-6E8A-4147-A177-3AD203B41FA5}">
                      <a16:colId xmlns:a16="http://schemas.microsoft.com/office/drawing/2014/main" val="270255907"/>
                    </a:ext>
                  </a:extLst>
                </a:gridCol>
              </a:tblGrid>
              <a:tr h="70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</a:rPr>
                        <a:t>Type 1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</a:rPr>
                        <a:t>Lateral leads V4-V6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</a:rPr>
                        <a:t>Low risk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814004"/>
                  </a:ext>
                </a:extLst>
              </a:tr>
              <a:tr h="70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</a:rPr>
                        <a:t>Type 2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</a:rPr>
                        <a:t>Inferior or inferolateral leads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</a:rPr>
                        <a:t>High risk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4704021"/>
                  </a:ext>
                </a:extLst>
              </a:tr>
              <a:tr h="70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Type 3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Inferior, lateral and right precordial leads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Very high risk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98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953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E1C3-EA0F-7373-0598-4766CCD4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9DAC3-24C1-5549-1F4A-1BE2C270E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72"/>
            <a:ext cx="12252417" cy="6042036"/>
          </a:xfrm>
        </p:spPr>
      </p:pic>
    </p:spTree>
    <p:extLst>
      <p:ext uri="{BB962C8B-B14F-4D97-AF65-F5344CB8AC3E}">
        <p14:creationId xmlns:p14="http://schemas.microsoft.com/office/powerpoint/2010/main" val="29942404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8C04-5167-2A88-8BBB-FB31157A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2171A-602D-AE63-C7DE-E2C5B5BD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2017 AHA/ACA guidelines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908C37-5FC9-2F53-4D02-93C2E8BD4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95518"/>
              </p:ext>
            </p:extLst>
          </p:nvPr>
        </p:nvGraphicFramePr>
        <p:xfrm>
          <a:off x="1130710" y="3097161"/>
          <a:ext cx="7827870" cy="107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6314">
                  <a:extLst>
                    <a:ext uri="{9D8B030D-6E8A-4147-A177-3AD203B41FA5}">
                      <a16:colId xmlns:a16="http://schemas.microsoft.com/office/drawing/2014/main" val="4142322597"/>
                    </a:ext>
                  </a:extLst>
                </a:gridCol>
                <a:gridCol w="1801556">
                  <a:extLst>
                    <a:ext uri="{9D8B030D-6E8A-4147-A177-3AD203B41FA5}">
                      <a16:colId xmlns:a16="http://schemas.microsoft.com/office/drawing/2014/main" val="2770612752"/>
                    </a:ext>
                  </a:extLst>
                </a:gridCol>
              </a:tblGrid>
              <a:tr h="537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Asymptomatic patient observation</a:t>
                      </a:r>
                      <a:endParaRPr lang="en-IN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Class 1</a:t>
                      </a:r>
                      <a:endParaRPr lang="en-IN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415773"/>
                  </a:ext>
                </a:extLst>
              </a:tr>
              <a:tr h="537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History of cardiac arrest / VT/VF—ICD is indicated</a:t>
                      </a:r>
                      <a:endParaRPr lang="en-IN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Class 1</a:t>
                      </a:r>
                      <a:endParaRPr lang="en-IN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48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085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D23A3-AF28-293D-2394-AEEF3B94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Idiopathic ventricular fibrillation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61FB6-B825-CE09-F867-BC41239C2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08165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2DED9-BB61-AFB8-BF48-B8CF39E5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"/>
            <a:ext cx="10515600" cy="604914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Resuscitated cardiac arrest victim with documented VF in whom cardiac, respiratory, metabolic and toxicological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excluded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 of exclusion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DPP6—dipeptidyl peptidase 6 – age of onset 20-60—autosomal dominant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CALM1—calmodulin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RYR2—ryanodine receptor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89162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D7C56-0104-B0F1-C6E5-A7268DF2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806"/>
            <a:ext cx="10515600" cy="59311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Pathophysiology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coupled interval (R on T phenomenon) originating from RVOT or HIS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purkinjee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system—Phase 2 re-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entery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ventricular fibrillation</a:t>
            </a:r>
          </a:p>
        </p:txBody>
      </p:sp>
    </p:spTree>
    <p:extLst>
      <p:ext uri="{BB962C8B-B14F-4D97-AF65-F5344CB8AC3E}">
        <p14:creationId xmlns:p14="http://schemas.microsoft.com/office/powerpoint/2010/main" val="997489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E922-CEB1-CE0A-62D2-1FB72462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1431-7295-127F-0136-2ED44B996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of presentation 35-45 </a:t>
            </a:r>
            <a:r>
              <a:rPr lang="en-IN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 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family history in 20%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arrest &gt; syncope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Occurs mainly in sleep and at increased vagal tone—2 peaks—early morning and late evening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storm—10% cases</a:t>
            </a:r>
          </a:p>
        </p:txBody>
      </p:sp>
    </p:spTree>
    <p:extLst>
      <p:ext uri="{BB962C8B-B14F-4D97-AF65-F5344CB8AC3E}">
        <p14:creationId xmlns:p14="http://schemas.microsoft.com/office/powerpoint/2010/main" val="26728418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83E1-B378-D163-511E-50686A7F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03268-0154-08A3-6A09-2268497E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common normal ECG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point elevation just before VF—then J point elevation normalizes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012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575" y="1576642"/>
            <a:ext cx="7834630" cy="294542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55600" marR="64135" indent="-343535" algn="just">
              <a:lnSpc>
                <a:spcPct val="152800"/>
              </a:lnSpc>
              <a:spcBef>
                <a:spcPts val="55"/>
              </a:spcBef>
              <a:buFont typeface="Arial"/>
              <a:buChar char="•"/>
              <a:tabLst>
                <a:tab pos="356235" algn="l"/>
              </a:tabLst>
            </a:pPr>
            <a:r>
              <a:rPr lang="en-IN" sz="2400" dirty="0">
                <a:solidFill>
                  <a:srgbClr val="222222"/>
                </a:solidFill>
                <a:latin typeface="+mj-lt"/>
              </a:rPr>
              <a:t>Arrhythmogenic disease due a genetic abnormality that results in dysfunction of a cardiac ion channel</a:t>
            </a:r>
            <a:endParaRPr sz="24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+mj-lt"/>
              <a:cs typeface="Calibri"/>
            </a:endParaRPr>
          </a:p>
          <a:p>
            <a:pPr marL="355600" indent="-343535">
              <a:spcBef>
                <a:spcPts val="14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+mj-lt"/>
                <a:cs typeface="Calibri"/>
              </a:rPr>
              <a:t>Also</a:t>
            </a:r>
            <a:r>
              <a:rPr sz="2400" spc="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known</a:t>
            </a:r>
            <a:r>
              <a:rPr sz="2400" spc="8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as</a:t>
            </a:r>
            <a:r>
              <a:rPr sz="2400" spc="8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inherited</a:t>
            </a:r>
            <a:r>
              <a:rPr sz="2400" spc="12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arrhythmogenic</a:t>
            </a:r>
            <a:r>
              <a:rPr sz="2400" spc="26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diseases</a:t>
            </a:r>
            <a:r>
              <a:rPr sz="2400" spc="150" dirty="0">
                <a:latin typeface="+mj-lt"/>
                <a:cs typeface="Calibri"/>
              </a:rPr>
              <a:t> </a:t>
            </a:r>
            <a:r>
              <a:rPr sz="2400" spc="-10" dirty="0">
                <a:latin typeface="+mj-lt"/>
                <a:cs typeface="Calibri"/>
              </a:rPr>
              <a:t>(IADs).</a:t>
            </a:r>
            <a:endParaRPr sz="2400" dirty="0">
              <a:latin typeface="+mj-lt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400" dirty="0">
              <a:latin typeface="+mj-lt"/>
              <a:cs typeface="Calibri"/>
            </a:endParaRPr>
          </a:p>
          <a:p>
            <a:pPr marL="12065" marR="5080" algn="just">
              <a:lnSpc>
                <a:spcPct val="154300"/>
              </a:lnSpc>
              <a:tabLst>
                <a:tab pos="356235" algn="l"/>
              </a:tabLst>
            </a:pPr>
            <a:endParaRPr sz="2400" dirty="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96A2-ACFD-0130-4B5E-BD3D3BC3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 of management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529C-C0A9-2A1E-FFEB-1CCEC9E10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046"/>
            <a:ext cx="10515600" cy="506591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Quinidine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agonists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Amiodarone – limited efficiency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beneficial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beta blockers, lidocaine, </a:t>
            </a:r>
            <a:r>
              <a:rPr lang="en-IN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mexilectine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verapamil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VF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HR to 120—by isoproterenol infusion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 sedation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Prophylaxis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ICD – who had prior cardiac arrest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Catheter ablation—monomorphic PVCs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Restricted from sports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3694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310B-9FAC-AF36-AF40-139DCE13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ED1E-46FC-FAFB-5B25-84A9518F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2017 AHA/ASA guideline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B403F7-8467-C5A2-600F-6AFCDA3B6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67648"/>
              </p:ext>
            </p:extLst>
          </p:nvPr>
        </p:nvGraphicFramePr>
        <p:xfrm>
          <a:off x="838200" y="2674374"/>
          <a:ext cx="8120380" cy="1498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0074">
                  <a:extLst>
                    <a:ext uri="{9D8B030D-6E8A-4147-A177-3AD203B41FA5}">
                      <a16:colId xmlns:a16="http://schemas.microsoft.com/office/drawing/2014/main" val="3170460471"/>
                    </a:ext>
                  </a:extLst>
                </a:gridCol>
                <a:gridCol w="1230306">
                  <a:extLst>
                    <a:ext uri="{9D8B030D-6E8A-4147-A177-3AD203B41FA5}">
                      <a16:colId xmlns:a16="http://schemas.microsoft.com/office/drawing/2014/main" val="3894069111"/>
                    </a:ext>
                  </a:extLst>
                </a:gridCol>
              </a:tblGrid>
              <a:tr h="749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Resuscitated sudden cardiac death due to idiopathic VT/VF-- ICD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Class 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326767"/>
                  </a:ext>
                </a:extLst>
              </a:tr>
              <a:tr h="749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Persistent shocks – catheter ablation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Class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8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246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EBF5-08A6-623B-5F27-DA24711A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>
            <a:normAutofit/>
          </a:bodyPr>
          <a:lstStyle/>
          <a:p>
            <a:r>
              <a:rPr lang="en-I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Andersen Tawil syndrome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F4B9-6369-6F0B-AB0C-59A1C24A1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0040"/>
            <a:ext cx="5181600" cy="50364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&lt;1 in 10 lakh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 dominant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triad</a:t>
            </a: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paralysis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 ventricular ectopy/ arrhythmias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developmental </a:t>
            </a:r>
            <a:r>
              <a:rPr lang="en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abnormalities</a:t>
            </a:r>
            <a:r>
              <a:rPr lang="en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Micrognathia, Low set ears, Widely spaced eyes, Clinodactyly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normal QT interval</a:t>
            </a:r>
          </a:p>
          <a:p>
            <a:pPr marL="0" indent="0">
              <a:buNone/>
            </a:pPr>
            <a:endParaRPr lang="en-IN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1516-8139-7B92-5013-26A4A4F806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ATS-- &gt;2 ATS features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Atypical ATS—only1 ATS feature—cardiac manifestations only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1088238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DB0E-E082-7D2D-EB00-DAA36082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905E-6865-7036-C09F-77B89A258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function mutation of KCN J2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Kir2.1—causes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inward rectifying cardiac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A71CB-1803-E85E-E01E-E3D416C4D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membrane spanning repeat K channel alpha subunit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3890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1264-0844-8EA6-110D-79748E5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CDAEE-DC6D-CECB-4CEF-4C4EFCD9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 abnormality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Ventricular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bigeminity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Polymorphic VT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Bidirectional VT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time risk of SCA/ SCD—9.3%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56711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991802-EF9A-DC76-1B1C-1F32E51A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Ankyrin B syndrome / sick sinus syndrome with bradycardia</a:t>
            </a:r>
            <a:b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9A1394-5536-E76D-D69F-F38917A156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ANK-2 gene—encodes ankyrin B protein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anchors various protein into cytoskeleton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174A70-955D-5159-CFFB-67DC34808D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arrhythmias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Atrial arrhythmias—AF, sinus bradycardia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Modest QTc prolongation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Catecholamine induced ventricular arrhythmias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risk of SCD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node dysfunction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cardiac conduction block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induced long QT syndrome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induced VT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53293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E262-9F0F-B1B7-CEEC-596C0E99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Timothy syndrome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058F-332A-8360-A6AB-F3676C7A80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rare multisystem highly lethal arrhythmic disorder associated with cardiac and extracardiac manifestations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manifestation—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fetal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bradycardia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prolongation of QT &gt;500msec often with microscopic T wave alternans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 atrioventricular block at birth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Congenital heart defects or cardiomyopathy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before attaining puberty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2B376-BACB-BCFF-205B-7953128A2F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Extracardiac manifestations—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Syndactyly—webbing of the toes and fingers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Dysmorphic facial features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Abnormal dentition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deficiency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</a:t>
            </a:r>
            <a:r>
              <a:rPr lang="en-IN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hypoglycemia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Developmental delay including autism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71554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828B-EA46-F0B0-FA25-1D20F34A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3E40-2ECE-E5F2-1206-BC6A7EE21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basis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CACN A1C—gain of function mutation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cardiac L-type calcium channel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26FA1-9255-48FA-D734-F8BCFFC42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2544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DBBC-C269-74EA-306E-11D6D6E9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Triadin</a:t>
            </a:r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knockout syndrome</a:t>
            </a:r>
            <a:b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D056-D789-FEC5-1178-5676723F9B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abnormal functioning of RYR2, L type calcium channel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calcium overload in sarcoplasmic reticulum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 recessive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Presents during childhood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Associations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Proximal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skeletal myopathy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169D9-A522-6B05-FA79-F9C020A6AD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Transient / consistent QT prolongation with extensive precordial (V1-V6) T inversions</a:t>
            </a:r>
          </a:p>
          <a:p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and refractory exercise induced ventricular arrhythmia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97514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4309-8DCD-0685-7E49-6C54E7E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Idiopathic SSS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8ABF-0A61-7A6D-6FFB-6D5C57C28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node dysfunction without identifiable cardiac abnormalities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 bradycardia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arrest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Atrial stand still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Tachycardia-bradycardia syndrome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Chronotrophic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incompetence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Sinoatrial blocks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Inheritance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dominant with reduced penetrance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Recessive form with complete penetrance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72CAC-45C8-FD6F-E3C6-626E16B4CC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304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4044</Words>
  <Application>Microsoft Office PowerPoint</Application>
  <PresentationFormat>Widescreen</PresentationFormat>
  <Paragraphs>684</Paragraphs>
  <Slides>108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Arial</vt:lpstr>
      <vt:lpstr>Calibri</vt:lpstr>
      <vt:lpstr>Calibri Light</vt:lpstr>
      <vt:lpstr>Noto Sans</vt:lpstr>
      <vt:lpstr>Symbol</vt:lpstr>
      <vt:lpstr>Times New Roman</vt:lpstr>
      <vt:lpstr>Wingdings</vt:lpstr>
      <vt:lpstr>Office Theme</vt:lpstr>
      <vt:lpstr>CARDIAC CHANNELOPATHIES</vt:lpstr>
      <vt:lpstr>References </vt:lpstr>
      <vt:lpstr>Pharmacological treatment of congenital LOTS</vt:lpstr>
      <vt:lpstr>ERS with high risk for arrhythmias</vt:lpstr>
      <vt:lpstr>Drug to be avoided in brugada syn</vt:lpstr>
      <vt:lpstr>Cardiac sodium channel overlap syndrome—doesnot include</vt:lpstr>
      <vt:lpstr>Phase 0 of action potential –predominant current </vt:lpstr>
      <vt:lpstr>Predominant channel maintaining resting membrane potential</vt:lpstr>
      <vt:lpstr>PowerPoint Presentation</vt:lpstr>
      <vt:lpstr>PowerPoint Presentation</vt:lpstr>
      <vt:lpstr>Phases of action potential</vt:lpstr>
      <vt:lpstr>Sodium channelopathies</vt:lpstr>
      <vt:lpstr>Potassium channelopathy</vt:lpstr>
      <vt:lpstr>Channelopathies in calcium regulation</vt:lpstr>
      <vt:lpstr>Long QT syndrome</vt:lpstr>
      <vt:lpstr>Long QT Syndrome</vt:lpstr>
      <vt:lpstr>PowerPoint Presentation</vt:lpstr>
      <vt:lpstr>PowerPoint Presentation</vt:lpstr>
      <vt:lpstr>Potassium Channel LQTS</vt:lpstr>
      <vt:lpstr>PowerPoint Presentation</vt:lpstr>
      <vt:lpstr>Sodium channel LQTS</vt:lpstr>
      <vt:lpstr>Molecular basis for long QT syndrome</vt:lpstr>
      <vt:lpstr>Pathophysiology of LQTS</vt:lpstr>
      <vt:lpstr>Initiation of arrhythmia in LQTS</vt:lpstr>
      <vt:lpstr>Clinical features</vt:lpstr>
      <vt:lpstr>Triggers of arrhythmia</vt:lpstr>
      <vt:lpstr>Jervell and Lange-Nielsen syndrome</vt:lpstr>
      <vt:lpstr>ECG in LQTS</vt:lpstr>
      <vt:lpstr>Clinical features of LQTS</vt:lpstr>
      <vt:lpstr>LQTS : Diagnostic Criteria</vt:lpstr>
      <vt:lpstr>Risk stratification</vt:lpstr>
      <vt:lpstr>Treatment</vt:lpstr>
      <vt:lpstr>Treatment</vt:lpstr>
      <vt:lpstr>β-blocker therapy in LQTS</vt:lpstr>
      <vt:lpstr>Brugada syndrome</vt:lpstr>
      <vt:lpstr>PowerPoint Presentation</vt:lpstr>
      <vt:lpstr>Genetic basis </vt:lpstr>
      <vt:lpstr>Genes Involved in Brugada</vt:lpstr>
      <vt:lpstr>Pathophysiology </vt:lpstr>
      <vt:lpstr>PowerPoint Presentation</vt:lpstr>
      <vt:lpstr>Repolarization hypothesis</vt:lpstr>
      <vt:lpstr>PowerPoint Presentation</vt:lpstr>
      <vt:lpstr>Clinical features</vt:lpstr>
      <vt:lpstr>PowerPoint Presentation</vt:lpstr>
      <vt:lpstr>Ecg </vt:lpstr>
      <vt:lpstr>PowerPoint Presentation</vt:lpstr>
      <vt:lpstr>PowerPoint Presentation</vt:lpstr>
      <vt:lpstr>PowerPoint Presentation</vt:lpstr>
      <vt:lpstr>Drug challenge</vt:lpstr>
      <vt:lpstr>Drug challenge</vt:lpstr>
      <vt:lpstr>Causes of Brugada like pattern</vt:lpstr>
      <vt:lpstr>Brugada : Diagnostic criteria</vt:lpstr>
      <vt:lpstr>Treatment </vt:lpstr>
      <vt:lpstr>PowerPoint Presentation</vt:lpstr>
      <vt:lpstr>Short QT syndrome</vt:lpstr>
      <vt:lpstr>PowerPoint Presentation</vt:lpstr>
      <vt:lpstr>PowerPoint Presentation</vt:lpstr>
      <vt:lpstr>PowerPoint Presentation</vt:lpstr>
      <vt:lpstr>Pathophysiology 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Catecholaminergic polymorphic ventricular tachycardia</vt:lpstr>
      <vt:lpstr>Calcium and pathogenesis of CPVT</vt:lpstr>
      <vt:lpstr>PowerPoint Presentation</vt:lpstr>
      <vt:lpstr>PowerPoint Presentation</vt:lpstr>
      <vt:lpstr>Highly malignant inherited arrhythmia characterized by exercise or stress induced polymorphic / bidirectional VT</vt:lpstr>
      <vt:lpstr>PowerPoint Presentation</vt:lpstr>
      <vt:lpstr>PowerPoint Presentation</vt:lpstr>
      <vt:lpstr>Treatment</vt:lpstr>
      <vt:lpstr>Early repolarization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Ecg </vt:lpstr>
      <vt:lpstr>PowerPoint Presentation</vt:lpstr>
      <vt:lpstr>Types of ERS according to risk of arrhythmias</vt:lpstr>
      <vt:lpstr>PowerPoint Presentation</vt:lpstr>
      <vt:lpstr>PowerPoint Presentation</vt:lpstr>
      <vt:lpstr>Idiopathic ventricular fibrillation</vt:lpstr>
      <vt:lpstr>PowerPoint Presentation</vt:lpstr>
      <vt:lpstr>PowerPoint Presentation</vt:lpstr>
      <vt:lpstr>PowerPoint Presentation</vt:lpstr>
      <vt:lpstr>PowerPoint Presentation</vt:lpstr>
      <vt:lpstr>Principles of management</vt:lpstr>
      <vt:lpstr>PowerPoint Presentation</vt:lpstr>
      <vt:lpstr>Andersen Tawil syndrome</vt:lpstr>
      <vt:lpstr>Genetics </vt:lpstr>
      <vt:lpstr>PowerPoint Presentation</vt:lpstr>
      <vt:lpstr>Ankyrin B syndrome / sick sinus syndrome with bradycardia </vt:lpstr>
      <vt:lpstr>Timothy syndrome</vt:lpstr>
      <vt:lpstr>PowerPoint Presentation</vt:lpstr>
      <vt:lpstr>Triadin knockout syndrome </vt:lpstr>
      <vt:lpstr>Idiopathic SSS</vt:lpstr>
      <vt:lpstr>PowerPoint Presentation</vt:lpstr>
      <vt:lpstr>Cardiac sodium channel overlap syndrome</vt:lpstr>
      <vt:lpstr>Pharmacological treatment of congenital LOTS</vt:lpstr>
      <vt:lpstr>ERS with high risk for arrhythmias</vt:lpstr>
      <vt:lpstr>Drug to be avoided in brugada syn</vt:lpstr>
      <vt:lpstr>Cardiac sodium channel overlap syndrome—doesnot include</vt:lpstr>
      <vt:lpstr>Phase 0 of action potential –predominant current </vt:lpstr>
      <vt:lpstr>Predominant channel maintaining resting membrane potential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CHANNELOPATHIES</dc:title>
  <dc:creator>Nijin Jose</dc:creator>
  <cp:lastModifiedBy>Nijin Jose</cp:lastModifiedBy>
  <cp:revision>39</cp:revision>
  <dcterms:created xsi:type="dcterms:W3CDTF">2022-06-18T16:38:15Z</dcterms:created>
  <dcterms:modified xsi:type="dcterms:W3CDTF">2022-06-28T02:36:30Z</dcterms:modified>
</cp:coreProperties>
</file>